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3"/>
  </p:notesMasterIdLst>
  <p:sldIdLst>
    <p:sldId id="363" r:id="rId3"/>
    <p:sldId id="347" r:id="rId4"/>
    <p:sldId id="378" r:id="rId5"/>
    <p:sldId id="366" r:id="rId6"/>
    <p:sldId id="379" r:id="rId7"/>
    <p:sldId id="368" r:id="rId8"/>
    <p:sldId id="370" r:id="rId9"/>
    <p:sldId id="372" r:id="rId10"/>
    <p:sldId id="371" r:id="rId11"/>
    <p:sldId id="380" r:id="rId12"/>
    <p:sldId id="374" r:id="rId13"/>
    <p:sldId id="376" r:id="rId14"/>
    <p:sldId id="377" r:id="rId15"/>
    <p:sldId id="381" r:id="rId16"/>
    <p:sldId id="382" r:id="rId17"/>
    <p:sldId id="383" r:id="rId18"/>
    <p:sldId id="384" r:id="rId19"/>
    <p:sldId id="298" r:id="rId20"/>
    <p:sldId id="385" r:id="rId21"/>
    <p:sldId id="38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735"/>
    <a:srgbClr val="F9F2E6"/>
    <a:srgbClr val="BDCFD1"/>
    <a:srgbClr val="AD0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94C30DA3-D434-41BE-9F9E-8CEF940F49AE}"/>
              </a:ext>
            </a:extLst>
          </p:cNvPr>
          <p:cNvGrpSpPr/>
          <p:nvPr userDrawn="1"/>
        </p:nvGrpSpPr>
        <p:grpSpPr>
          <a:xfrm>
            <a:off x="1200508" y="1779191"/>
            <a:ext cx="1512000" cy="2654855"/>
            <a:chOff x="445712" y="1449040"/>
            <a:chExt cx="2113018" cy="3924176"/>
          </a:xfrm>
        </p:grpSpPr>
        <p:sp>
          <p:nvSpPr>
            <p:cNvPr id="5" name="Rounded Rectangle 4">
              <a:extLst>
                <a:ext uri="{FF2B5EF4-FFF2-40B4-BE49-F238E27FC236}">
                  <a16:creationId xmlns="" xmlns:a16="http://schemas.microsoft.com/office/drawing/2014/main" id="{D36CEC37-AE54-4204-926B-C76F46588CF5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CE60B77A-53FD-4AF2-A307-E9092175FAE6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C77FDCAC-7B49-41A2-BE9C-391E7056C08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8" name="Oval 7">
                <a:extLst>
                  <a:ext uri="{FF2B5EF4-FFF2-40B4-BE49-F238E27FC236}">
                    <a16:creationId xmlns="" xmlns:a16="http://schemas.microsoft.com/office/drawing/2014/main" id="{60F1F554-1B98-471E-A329-2CCFAEA07233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="" xmlns:a16="http://schemas.microsoft.com/office/drawing/2014/main" id="{6520737B-1186-4E1C-A360-4B9B8D32D5FB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10" name="Group 3">
            <a:extLst>
              <a:ext uri="{FF2B5EF4-FFF2-40B4-BE49-F238E27FC236}">
                <a16:creationId xmlns="" xmlns:a16="http://schemas.microsoft.com/office/drawing/2014/main" id="{A3D8A21E-0901-48B8-A295-7A257C040765}"/>
              </a:ext>
            </a:extLst>
          </p:cNvPr>
          <p:cNvGrpSpPr/>
          <p:nvPr userDrawn="1"/>
        </p:nvGrpSpPr>
        <p:grpSpPr>
          <a:xfrm>
            <a:off x="3962075" y="1779191"/>
            <a:ext cx="1512000" cy="2654855"/>
            <a:chOff x="445712" y="1449040"/>
            <a:chExt cx="2113018" cy="3924176"/>
          </a:xfrm>
        </p:grpSpPr>
        <p:sp>
          <p:nvSpPr>
            <p:cNvPr id="11" name="Rounded Rectangle 4">
              <a:extLst>
                <a:ext uri="{FF2B5EF4-FFF2-40B4-BE49-F238E27FC236}">
                  <a16:creationId xmlns="" xmlns:a16="http://schemas.microsoft.com/office/drawing/2014/main" id="{6A107028-0C6A-44AE-9857-3E19BFBC6250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5">
              <a:extLst>
                <a:ext uri="{FF2B5EF4-FFF2-40B4-BE49-F238E27FC236}">
                  <a16:creationId xmlns="" xmlns:a16="http://schemas.microsoft.com/office/drawing/2014/main" id="{8B5810DE-111C-4544-99EB-EF865DE49C8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3" name="Group 6">
              <a:extLst>
                <a:ext uri="{FF2B5EF4-FFF2-40B4-BE49-F238E27FC236}">
                  <a16:creationId xmlns="" xmlns:a16="http://schemas.microsoft.com/office/drawing/2014/main" id="{0E56DDB0-CF1E-4473-9566-2CF400B1D03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4" name="Oval 7">
                <a:extLst>
                  <a:ext uri="{FF2B5EF4-FFF2-40B4-BE49-F238E27FC236}">
                    <a16:creationId xmlns="" xmlns:a16="http://schemas.microsoft.com/office/drawing/2014/main" id="{675AE696-9854-4F9F-8328-3D901AB87BC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5" name="Rounded Rectangle 8">
                <a:extLst>
                  <a:ext uri="{FF2B5EF4-FFF2-40B4-BE49-F238E27FC236}">
                    <a16:creationId xmlns="" xmlns:a16="http://schemas.microsoft.com/office/drawing/2014/main" id="{1EE822FB-BAB6-4765-BAB8-F8CFD8DBD1CA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738D86BF-9B29-48E5-9140-E38AC9180C0A}"/>
              </a:ext>
            </a:extLst>
          </p:cNvPr>
          <p:cNvGrpSpPr/>
          <p:nvPr userDrawn="1"/>
        </p:nvGrpSpPr>
        <p:grpSpPr>
          <a:xfrm>
            <a:off x="6723642" y="1779191"/>
            <a:ext cx="1512000" cy="2654855"/>
            <a:chOff x="445712" y="1449040"/>
            <a:chExt cx="2113018" cy="3924176"/>
          </a:xfrm>
        </p:grpSpPr>
        <p:sp>
          <p:nvSpPr>
            <p:cNvPr id="17" name="Rounded Rectangle 4">
              <a:extLst>
                <a:ext uri="{FF2B5EF4-FFF2-40B4-BE49-F238E27FC236}">
                  <a16:creationId xmlns="" xmlns:a16="http://schemas.microsoft.com/office/drawing/2014/main" id="{C5C12189-4C71-4BA8-8527-F51EDF15CAED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5">
              <a:extLst>
                <a:ext uri="{FF2B5EF4-FFF2-40B4-BE49-F238E27FC236}">
                  <a16:creationId xmlns="" xmlns:a16="http://schemas.microsoft.com/office/drawing/2014/main" id="{B007A9B8-7BCE-4BAD-861E-F43AF30C90AB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="" xmlns:a16="http://schemas.microsoft.com/office/drawing/2014/main" id="{4A5516E4-ACA7-4C98-A9FA-5A5DA37FFCCE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0" name="Oval 7">
                <a:extLst>
                  <a:ext uri="{FF2B5EF4-FFF2-40B4-BE49-F238E27FC236}">
                    <a16:creationId xmlns="" xmlns:a16="http://schemas.microsoft.com/office/drawing/2014/main" id="{1ABA39FE-6EF1-4D4F-88E8-D71FF652C862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1" name="Rounded Rectangle 8">
                <a:extLst>
                  <a:ext uri="{FF2B5EF4-FFF2-40B4-BE49-F238E27FC236}">
                    <a16:creationId xmlns="" xmlns:a16="http://schemas.microsoft.com/office/drawing/2014/main" id="{66C97352-4633-4B25-8910-54F3DE0B49BF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22" name="Group 3">
            <a:extLst>
              <a:ext uri="{FF2B5EF4-FFF2-40B4-BE49-F238E27FC236}">
                <a16:creationId xmlns="" xmlns:a16="http://schemas.microsoft.com/office/drawing/2014/main" id="{04F1116B-7469-4702-BC97-5420486D2D58}"/>
              </a:ext>
            </a:extLst>
          </p:cNvPr>
          <p:cNvGrpSpPr/>
          <p:nvPr userDrawn="1"/>
        </p:nvGrpSpPr>
        <p:grpSpPr>
          <a:xfrm>
            <a:off x="9485208" y="1779191"/>
            <a:ext cx="1512000" cy="2654855"/>
            <a:chOff x="445712" y="1449040"/>
            <a:chExt cx="2113018" cy="3924176"/>
          </a:xfrm>
        </p:grpSpPr>
        <p:sp>
          <p:nvSpPr>
            <p:cNvPr id="23" name="Rounded Rectangle 4">
              <a:extLst>
                <a:ext uri="{FF2B5EF4-FFF2-40B4-BE49-F238E27FC236}">
                  <a16:creationId xmlns="" xmlns:a16="http://schemas.microsoft.com/office/drawing/2014/main" id="{15189DD4-56C8-4F92-A3F9-AA93E4F0FBC1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="" xmlns:a16="http://schemas.microsoft.com/office/drawing/2014/main" id="{DDFA377A-F4DE-4B15-81AA-EEE8672B6FFD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25" name="Group 6">
              <a:extLst>
                <a:ext uri="{FF2B5EF4-FFF2-40B4-BE49-F238E27FC236}">
                  <a16:creationId xmlns="" xmlns:a16="http://schemas.microsoft.com/office/drawing/2014/main" id="{CDCB2C5B-89AF-42D3-BF78-E8D584186530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6" name="Oval 7">
                <a:extLst>
                  <a:ext uri="{FF2B5EF4-FFF2-40B4-BE49-F238E27FC236}">
                    <a16:creationId xmlns="" xmlns:a16="http://schemas.microsoft.com/office/drawing/2014/main" id="{9C3DE81D-34C4-48C5-A7F5-234384138E35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7" name="Rounded Rectangle 8">
                <a:extLst>
                  <a:ext uri="{FF2B5EF4-FFF2-40B4-BE49-F238E27FC236}">
                    <a16:creationId xmlns="" xmlns:a16="http://schemas.microsoft.com/office/drawing/2014/main" id="{753A738C-E9C5-4E32-A7A1-0F88BCDA2416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28" name="그림 개체 틀 2">
            <a:extLst>
              <a:ext uri="{FF2B5EF4-FFF2-40B4-BE49-F238E27FC236}">
                <a16:creationId xmlns="" xmlns:a16="http://schemas.microsoft.com/office/drawing/2014/main" id="{CB46EA28-DC0E-4334-ACB7-F2FA90F1903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90508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그림 개체 틀 2">
            <a:extLst>
              <a:ext uri="{FF2B5EF4-FFF2-40B4-BE49-F238E27FC236}">
                <a16:creationId xmlns="" xmlns:a16="http://schemas.microsoft.com/office/drawing/2014/main" id="{7EA98078-7EAF-4581-923B-BCD15A2A257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052075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2" name="그림 개체 틀 2">
            <a:extLst>
              <a:ext uri="{FF2B5EF4-FFF2-40B4-BE49-F238E27FC236}">
                <a16:creationId xmlns="" xmlns:a16="http://schemas.microsoft.com/office/drawing/2014/main" id="{443199E8-68A9-4546-8543-4915CC0C5410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6813642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4" name="그림 개체 틀 2">
            <a:extLst>
              <a:ext uri="{FF2B5EF4-FFF2-40B4-BE49-F238E27FC236}">
                <a16:creationId xmlns="" xmlns:a16="http://schemas.microsoft.com/office/drawing/2014/main" id="{7D111F3C-4DF5-4941-AC67-67B80936F5E9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9575208" y="2037611"/>
            <a:ext cx="1332000" cy="209720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79E89AF0-20DB-46F0-9A15-2E35A3D0BF5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23554" y="791473"/>
            <a:ext cx="4284617" cy="5574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16A177AD-A22D-4DBB-BF10-A6EEBF4613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47954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9C037173-B5D0-413D-AC9E-FFD6E9E766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65475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67F9B499-92A2-4E7D-8966-0C284809B65B}"/>
              </a:ext>
            </a:extLst>
          </p:cNvPr>
          <p:cNvSpPr/>
          <p:nvPr userDrawn="1"/>
        </p:nvSpPr>
        <p:spPr>
          <a:xfrm>
            <a:off x="0" y="1082710"/>
            <a:ext cx="12192000" cy="469258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83052E92-DCFE-4CC2-BDE0-E540E1CB28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208315"/>
            <a:ext cx="12192000" cy="44413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="" xmlns:a16="http://schemas.microsoft.com/office/drawing/2014/main" id="{FF7BDD8C-DBA7-4764-A656-F919427114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85633" y="1708875"/>
            <a:ext cx="6624970" cy="282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72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E88D4141-DDEB-40F4-B784-0C7E8499AC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D8F181D7-1D78-4A9F-891E-7FF1339D8D06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5015620" y="1422245"/>
            <a:ext cx="7176380" cy="468052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="" xmlns:a16="http://schemas.microsoft.com/office/drawing/2014/main" id="{CB2D35DD-3012-4060-B307-222D845BBC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="" xmlns:a16="http://schemas.microsoft.com/office/drawing/2014/main" id="{96F6EC6F-CD4C-4990-A245-26A2E187E7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5161" y="1953290"/>
            <a:ext cx="7356839" cy="219862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="" xmlns:a16="http://schemas.microsoft.com/office/drawing/2014/main" id="{3A2E5076-EB3B-4F2A-B1CA-DF4FCDC80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="" xmlns:a16="http://schemas.microsoft.com/office/drawing/2014/main" id="{2E3BCD6D-C303-4864-B3F7-57504C804B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="" xmlns:a16="http://schemas.microsoft.com/office/drawing/2014/main" id="{3467D47C-FBB8-4493-8D52-7F3F238780F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1" y="342900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Insert Your Image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tm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6085989" y="1535107"/>
            <a:ext cx="554182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ระหว่าง ปี พ.ศ. 256</a:t>
            </a:r>
            <a:r>
              <a:rPr lang="en-US" altLang="ko-KR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4-2567</a:t>
            </a:r>
            <a:endParaRPr lang="ko-KR" alt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4163163" y="562854"/>
            <a:ext cx="528610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7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งานวิจัย</a:t>
            </a:r>
            <a:endParaRPr lang="ko-KR" altLang="en-US" sz="7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7536670" y="926673"/>
            <a:ext cx="38251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ที่ได้รับการเผยแพร่</a:t>
            </a:r>
            <a:endParaRPr lang="ko-KR" altLang="en-US" sz="3600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222974" y="2565651"/>
            <a:ext cx="7969026" cy="2862072"/>
            <a:chOff x="4222974" y="2651376"/>
            <a:chExt cx="7969026" cy="286207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22974" y="2651376"/>
              <a:ext cx="1930980" cy="286141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3954" y="2651376"/>
              <a:ext cx="2016550" cy="286207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3570" y="2651376"/>
              <a:ext cx="2014945" cy="286207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68515" y="2651376"/>
              <a:ext cx="2023485" cy="2862072"/>
            </a:xfrm>
            <a:prstGeom prst="rect">
              <a:avLst/>
            </a:prstGeom>
          </p:spPr>
        </p:pic>
      </p:grpSp>
      <p:sp>
        <p:nvSpPr>
          <p:cNvPr id="20" name="직사각형 3">
            <a:extLst>
              <a:ext uri="{FF2B5EF4-FFF2-40B4-BE49-F238E27FC236}">
                <a16:creationId xmlns="" xmlns:a16="http://schemas.microsoft.com/office/drawing/2014/main" id="{CF912C87-8BDD-486E-A99F-A9FE05F3172C}"/>
              </a:ext>
            </a:extLst>
          </p:cNvPr>
          <p:cNvSpPr/>
          <p:nvPr/>
        </p:nvSpPr>
        <p:spPr>
          <a:xfrm>
            <a:off x="-20021" y="6570132"/>
            <a:ext cx="12212021" cy="286741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8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/>
          </a:p>
        </p:txBody>
      </p:sp>
      <p:pic>
        <p:nvPicPr>
          <p:cNvPr id="1030" name="Picture 6" descr="https://sdmntpraustraliaeast.oaiusercontent.com/files/00000000-12d0-61fa-ad33-590e16eb6701/raw?se=2025-08-27T02%3A47%3A39Z&amp;sp=r&amp;sv=2024-08-04&amp;sr=b&amp;scid=3076bb32-3dcd-55c1-b6d0-09fa7d2af55f&amp;skoid=a3412ad4-1a13-47ce-91a5-c07730964f35&amp;sktid=a48cca56-e6da-484e-a814-9c849652bcb3&amp;skt=2025-08-27T01%3A24%3A45Z&amp;ske=2025-08-28T01%3A24%3A45Z&amp;sks=b&amp;skv=2024-08-04&amp;sig=0QGK7ZmBrYRfXVWWMfH5rFWdPSOQPKYyeQUDIYla474%3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4" y="531021"/>
            <a:ext cx="4015401" cy="602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4163163" y="5690346"/>
            <a:ext cx="528610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INE Seed Sans TH" panose="020B0303020203020204" pitchFamily="34" charset="-34"/>
                <a:cs typeface="LINE Seed Sans TH" panose="020B0303020203020204" pitchFamily="34" charset="-34"/>
              </a:rPr>
              <a:t>อ.ศราวุฒิ ด้วงเบ้า</a:t>
            </a:r>
            <a:endParaRPr lang="ko-KR" alt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30719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-337524" y="-242858"/>
            <a:ext cx="6968827" cy="1484884"/>
          </a:xfrm>
          <a:prstGeom prst="roundRect">
            <a:avLst>
              <a:gd name="adj" fmla="val 3300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89210" y="225121"/>
            <a:ext cx="2323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ko-KR" sz="32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งานวิจัย</a:t>
            </a:r>
            <a:endParaRPr lang="ko-KR" altLang="en-US" sz="3200" b="1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072318" y="390317"/>
            <a:ext cx="1970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ko-KR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ที่ได้รับการเผยแพร่</a:t>
            </a:r>
            <a:endParaRPr lang="ko-KR" altLang="en-US" b="1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606784" y="628524"/>
            <a:ext cx="367369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3600" b="1" dirty="0" smtClean="0">
                <a:solidFill>
                  <a:schemeClr val="accent2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พ.ศ.256</a:t>
            </a:r>
            <a:r>
              <a:rPr lang="en-US" altLang="ko-KR" sz="3600" b="1" dirty="0" smtClean="0">
                <a:solidFill>
                  <a:schemeClr val="accent2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4-2567</a:t>
            </a:r>
            <a:endParaRPr lang="ko-KR" altLang="en-US" sz="3600" b="1" dirty="0">
              <a:solidFill>
                <a:schemeClr val="accent2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444385" y="1402377"/>
            <a:ext cx="2962842" cy="2240465"/>
            <a:chOff x="434860" y="1598110"/>
            <a:chExt cx="2962842" cy="2240465"/>
          </a:xfrm>
        </p:grpSpPr>
        <p:sp>
          <p:nvSpPr>
            <p:cNvPr id="45" name="Rounded Rectangle 44"/>
            <p:cNvSpPr/>
            <p:nvPr/>
          </p:nvSpPr>
          <p:spPr>
            <a:xfrm>
              <a:off x="434860" y="1925224"/>
              <a:ext cx="2613139" cy="1913351"/>
            </a:xfrm>
            <a:prstGeom prst="roundRect">
              <a:avLst>
                <a:gd name="adj" fmla="val 132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2518073" y="1598110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angle 57"/>
            <p:cNvSpPr/>
            <p:nvPr/>
          </p:nvSpPr>
          <p:spPr>
            <a:xfrm>
              <a:off x="597259" y="2066964"/>
              <a:ext cx="221261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</a:t>
              </a:r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</a:p>
            <a:p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ประชาสัมพันธ์</a:t>
              </a:r>
            </a:p>
            <a:p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เข้าศึกษาต่อระดับปริญญาตรี หลักสูตรบรรณารักษศาสตร์และการจัดการสื่อดิจิทัล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9C591F69-4703-490C-84E1-B4C623A10E4D}"/>
                </a:ext>
              </a:extLst>
            </p:cNvPr>
            <p:cNvSpPr txBox="1"/>
            <p:nvPr/>
          </p:nvSpPr>
          <p:spPr>
            <a:xfrm>
              <a:off x="705782" y="3093239"/>
              <a:ext cx="210409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ศราวุฒิ ด้วงเบ้า (2564)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วารสารสา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ระ</a:t>
              </a: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คาม </a:t>
              </a:r>
              <a:b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ปีที่ 12 ฉบับที่ 2, หน้า 232-251.</a:t>
              </a:r>
              <a:endParaRPr lang="ko-KR" altLang="en-US" sz="11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745471" y="1446989"/>
            <a:ext cx="3715317" cy="2240465"/>
            <a:chOff x="434860" y="1598110"/>
            <a:chExt cx="3715317" cy="2240465"/>
          </a:xfrm>
        </p:grpSpPr>
        <p:sp>
          <p:nvSpPr>
            <p:cNvPr id="63" name="Rounded Rectangle 62"/>
            <p:cNvSpPr/>
            <p:nvPr/>
          </p:nvSpPr>
          <p:spPr>
            <a:xfrm>
              <a:off x="434860" y="1925224"/>
              <a:ext cx="3344451" cy="1913351"/>
            </a:xfrm>
            <a:prstGeom prst="roundRect">
              <a:avLst>
                <a:gd name="adj" fmla="val 132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3270548" y="1598110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597258" y="2066964"/>
              <a:ext cx="311679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การออกแบบและ</a:t>
              </a:r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</a:t>
              </a:r>
            </a:p>
            <a:p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บทเรียน</a:t>
              </a:r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บนเว็บ รายวิชา 1633603 </a:t>
              </a:r>
              <a:endParaRPr lang="th-TH" sz="1200" b="1" dirty="0" smtClean="0">
                <a:solidFill>
                  <a:schemeClr val="accent4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r>
                <a:rPr lang="th-TH" sz="1200" b="1" dirty="0" smtClean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ออกแบบและพัฒนาเว็บในงานสารสนเทศ เพื่อส่งเสริมทักษะด้านสารสนเทศ สื่อ และเทคโนโลยี ในศตวรรษที่ 21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9C591F69-4703-490C-84E1-B4C623A10E4D}"/>
                </a:ext>
              </a:extLst>
            </p:cNvPr>
            <p:cNvSpPr txBox="1"/>
            <p:nvPr/>
          </p:nvSpPr>
          <p:spPr>
            <a:xfrm>
              <a:off x="683395" y="3045955"/>
              <a:ext cx="31930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ศราวุฒิ ด้วงเบ้า (2566)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วารสาร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มนุษยศาสตร์และสังคมศาสตร์ </a:t>
              </a:r>
              <a:b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มหาวิทยาลัย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พะเยา</a:t>
              </a: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ปีที่ 11 ฉบับที่ 2, หน้า 103-122.</a:t>
              </a:r>
              <a:endParaRPr lang="ko-KR" altLang="en-US" sz="11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860171" y="1397589"/>
            <a:ext cx="3753417" cy="2252858"/>
            <a:chOff x="434860" y="1598110"/>
            <a:chExt cx="3753417" cy="2252858"/>
          </a:xfrm>
        </p:grpSpPr>
        <p:sp>
          <p:nvSpPr>
            <p:cNvPr id="68" name="Rounded Rectangle 67"/>
            <p:cNvSpPr/>
            <p:nvPr/>
          </p:nvSpPr>
          <p:spPr>
            <a:xfrm>
              <a:off x="434860" y="1925224"/>
              <a:ext cx="3512679" cy="1913351"/>
            </a:xfrm>
            <a:prstGeom prst="roundRect">
              <a:avLst>
                <a:gd name="adj" fmla="val 132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3308648" y="1598110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Rectangle 69"/>
            <p:cNvSpPr/>
            <p:nvPr/>
          </p:nvSpPr>
          <p:spPr>
            <a:xfrm>
              <a:off x="597258" y="2066964"/>
              <a:ext cx="285498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การพัฒนาเว็บไซต์สาขาวิชาสารสนเทศศาสตร์และบรรณารักษศาสตร์ </a:t>
              </a:r>
            </a:p>
            <a:p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คณะมนุษยศาสตร์และสังคมศาสตร์ มหาวิทยาลัยราชภัฏเพชรบุรี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9C591F69-4703-490C-84E1-B4C623A10E4D}"/>
                </a:ext>
              </a:extLst>
            </p:cNvPr>
            <p:cNvSpPr txBox="1"/>
            <p:nvPr/>
          </p:nvSpPr>
          <p:spPr>
            <a:xfrm>
              <a:off x="692920" y="2912249"/>
              <a:ext cx="316889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ศราวุฒิ ด้วงเบ้า ไชยยา รักมิตร พรเพ็ญ จุไรยานนท์และชนัยกานต์ เปี่ยมสง่า (2566)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วารสาร</a:t>
              </a: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มนุษยศาสตร์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และสังคมศาสตร์ มหาวิทยาลัย</a:t>
              </a: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พะเยา</a:t>
              </a:r>
              <a:b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ปีที่ 11 ฉบับที่ 2, 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หน้า 103-122.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54739" y="3612235"/>
            <a:ext cx="2962842" cy="2240465"/>
            <a:chOff x="434860" y="1598110"/>
            <a:chExt cx="2962842" cy="2240465"/>
          </a:xfrm>
        </p:grpSpPr>
        <p:sp>
          <p:nvSpPr>
            <p:cNvPr id="73" name="Rounded Rectangle 72"/>
            <p:cNvSpPr/>
            <p:nvPr/>
          </p:nvSpPr>
          <p:spPr>
            <a:xfrm>
              <a:off x="434860" y="1925224"/>
              <a:ext cx="2613139" cy="1913351"/>
            </a:xfrm>
            <a:prstGeom prst="roundRect">
              <a:avLst>
                <a:gd name="adj" fmla="val 132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2518073" y="1598110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Rectangle 74"/>
            <p:cNvSpPr/>
            <p:nvPr/>
          </p:nvSpPr>
          <p:spPr>
            <a:xfrm>
              <a:off x="597259" y="2066964"/>
              <a:ext cx="22126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b="1" dirty="0">
                  <a:solidFill>
                    <a:schemeClr val="accent4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การออกแบบและการพัฒนาเว็บไซต์วัดมหาธาตุวรวิหาร จังหวัดเพชรบุรี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9C591F69-4703-490C-84E1-B4C623A10E4D}"/>
                </a:ext>
              </a:extLst>
            </p:cNvPr>
            <p:cNvSpPr txBox="1"/>
            <p:nvPr/>
          </p:nvSpPr>
          <p:spPr>
            <a:xfrm>
              <a:off x="689382" y="2666634"/>
              <a:ext cx="21936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ธนกฤต พุ่มไสว, ศราวุฒิ ด้วงเบ้า, สัญญา ธีระเดชอุปถัมภ์, และปิยวรรณ คุสินธุ์ (2567)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วารสารเทคโนโลยีสารสนเทศและ</a:t>
              </a: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นวัตกรรม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1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ปีที่ 23 ฉบับที่ 2, </a:t>
              </a:r>
              <a:r>
                <a:rPr lang="th-TH" altLang="ko-KR" sz="11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หน้า 30-50.</a:t>
              </a:r>
            </a:p>
          </p:txBody>
        </p:sp>
      </p:grpSp>
      <p:sp>
        <p:nvSpPr>
          <p:cNvPr id="77" name="Rounded Rectangle 76"/>
          <p:cNvSpPr/>
          <p:nvPr/>
        </p:nvSpPr>
        <p:spPr>
          <a:xfrm>
            <a:off x="3745471" y="3984977"/>
            <a:ext cx="9027554" cy="3415947"/>
          </a:xfrm>
          <a:prstGeom prst="roundRect">
            <a:avLst>
              <a:gd name="adj" fmla="val 10138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976432" y="4115795"/>
            <a:ext cx="2323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ko-KR" sz="32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งานวิจัย</a:t>
            </a:r>
            <a:endParaRPr lang="ko-KR" altLang="en-US" sz="3200" b="1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459540" y="4261941"/>
            <a:ext cx="3068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ko-KR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ที่รอตอบรับการตีพิมพ์เผยแพร่</a:t>
            </a:r>
            <a:endParaRPr lang="ko-KR" altLang="en-US" b="1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C8B135A4-E404-492F-A148-A6DA3E196F2F}"/>
              </a:ext>
            </a:extLst>
          </p:cNvPr>
          <p:cNvSpPr txBox="1"/>
          <p:nvPr/>
        </p:nvSpPr>
        <p:spPr>
          <a:xfrm>
            <a:off x="8372475" y="4052437"/>
            <a:ext cx="315643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3600" b="1" dirty="0" smtClean="0">
                <a:solidFill>
                  <a:schemeClr val="accent2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2568</a:t>
            </a:r>
            <a:endParaRPr lang="ko-KR" altLang="en-US" sz="3600" b="1" dirty="0">
              <a:solidFill>
                <a:schemeClr val="accent2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042729" y="5462642"/>
            <a:ext cx="7330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การจัดการเรียนการสอนโดยใช้การวิจัยเป็นฐานเพื่อการพัฒนาสื่อและ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นวัตกรรมการ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เรียนรู้ ในรายวิชาการออกแบบและพัฒนานวัตกรรมเพื่อการ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เรียนรู้หลักสูตร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บรรณารักษศาสตร์และการจัดการสื่อดิจิทัล มหาวิทยาลัยราชภัฏ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เพชรบุรี</a:t>
            </a: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</a:t>
            </a:r>
            <a:r>
              <a:rPr lang="th-TH" sz="12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บทความ</a:t>
            </a:r>
            <a:r>
              <a:rPr lang="en-US" sz="12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ด้วงเบ้า 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/>
            </a:r>
            <a:b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ส่งเพื่อตีพิมพ์ 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วารสารวิชาการ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และวิจัย มทร.พระนคร สาขามนุษยศาสตร์และ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สังคมศาสตร์</a:t>
            </a:r>
            <a:r>
              <a:rPr lang="en-US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/>
            </a:r>
            <a:br>
              <a:rPr lang="en-US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วันที่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23 สิงหาคม 2568</a:t>
            </a:r>
            <a:endParaRPr lang="en-US" sz="1200" dirty="0" smtClean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029418" y="4651820"/>
            <a:ext cx="7330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การออกแบบสารสนเทศเพื่อส่งเสริมการท่องเที่ยววัดใหญ่สุวรรณาราม จังหวัด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เพชรบุรี</a:t>
            </a:r>
            <a:b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เบ้า 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มัทนพร แก้ว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ทอง   นฤมล เจริญลิบ</a:t>
            </a:r>
            <a:r>
              <a:rPr lang="th-TH" sz="12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/>
            </a:r>
            <a:br>
              <a:rPr lang="th-TH" sz="12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2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ส่ง</a:t>
            </a: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เพื่อตีพิมพ์ 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วารสารวิชาการมนุษยศาสตร์และสังคมศาสตร์ มหาวิทยาลัยราชภัฏนครปฐม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/>
            </a:r>
            <a:b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วันที่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 กันยายน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2568</a:t>
            </a:r>
            <a:endParaRPr lang="en-US" sz="1200" dirty="0" smtClean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2951" y="1128596"/>
            <a:ext cx="820778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การออกแบบสารสนเทศเพื่อการประชาสัมพันธ์</a:t>
            </a:r>
          </a:p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การเข้าศึกษาต่อระดับปริญญาตรี </a:t>
            </a:r>
          </a:p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หลักสูตรบรรณารักษศาสตร์</a:t>
            </a: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</a:t>
            </a:r>
          </a:p>
          <a:p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</a:t>
            </a: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จัดการสื่อดิจิทัล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951" y="3147298"/>
            <a:ext cx="7330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เบ้า  (2564)</a:t>
            </a:r>
          </a:p>
          <a:p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วารสารที่ตีพิมพ์ 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วารสารสาระ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คาม ปีที่ 12 ฉบับ 2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หน้า 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232-251</a:t>
            </a:r>
            <a:endParaRPr lang="th-TH" sz="1400" dirty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2450" y="219992"/>
            <a:ext cx="6326111" cy="812200"/>
            <a:chOff x="552450" y="219992"/>
            <a:chExt cx="6326111" cy="812200"/>
          </a:xfrm>
        </p:grpSpPr>
        <p:sp>
          <p:nvSpPr>
            <p:cNvPr id="3" name="Rectangle 2"/>
            <p:cNvSpPr/>
            <p:nvPr/>
          </p:nvSpPr>
          <p:spPr>
            <a:xfrm>
              <a:off x="622952" y="358290"/>
              <a:ext cx="23234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3600" b="1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</a:t>
              </a:r>
              <a:endParaRPr lang="ko-KR" altLang="en-US" sz="36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65834" y="551098"/>
              <a:ext cx="3527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cs typeface="LINE Seed Sans TH" panose="020B0303020203020204" pitchFamily="34" charset="-34"/>
                </a:rPr>
                <a:t>ที่ได้รับการตีพิมพ์</a:t>
              </a:r>
              <a:endParaRPr lang="ko-KR" altLang="en-US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52450" y="358290"/>
              <a:ext cx="6168373" cy="577498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5998932" y="219992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704850" y="3850705"/>
            <a:ext cx="3291417" cy="2037602"/>
            <a:chOff x="704850" y="3850705"/>
            <a:chExt cx="3291417" cy="2037602"/>
          </a:xfrm>
        </p:grpSpPr>
        <p:grpSp>
          <p:nvGrpSpPr>
            <p:cNvPr id="13" name="Group 12"/>
            <p:cNvGrpSpPr/>
            <p:nvPr/>
          </p:nvGrpSpPr>
          <p:grpSpPr>
            <a:xfrm>
              <a:off x="704850" y="3850705"/>
              <a:ext cx="2752725" cy="442426"/>
              <a:chOff x="552450" y="3706772"/>
              <a:chExt cx="2752725" cy="44242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25516" y="3764819"/>
                <a:ext cx="231986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วัตถุประสงค์ของการวิจัย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41036" y="4412647"/>
              <a:ext cx="3255231" cy="1475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ความต้องการสารสนเทศ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และพัฒนาสารสนเทศ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ประสิทธิภาพสารสนเทศ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ความพึงพอใจต่อสารสนเทศเพื่อการประชาสัมพันธ์การเข้าศึกษาต่อระดับปริญญาตรี ในหลักสูตรบรรณารักษศาสตร์และการจัดการสื่อดิจิทัล มหาวิทยาลัยราชภัฏเพชรบุรี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154008" y="3850705"/>
            <a:ext cx="2837716" cy="1408521"/>
            <a:chOff x="4839434" y="3706772"/>
            <a:chExt cx="2837716" cy="1408521"/>
          </a:xfrm>
        </p:grpSpPr>
        <p:grpSp>
          <p:nvGrpSpPr>
            <p:cNvPr id="18" name="Group 17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รูปแบบการ</a:t>
                </a: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902053" y="4284296"/>
              <a:ext cx="277509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งานวิจัยเรื่องนี้เป็นการวิจัยและพัฒนา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research and development)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โดยใช้รูปแบบการ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วิจัยเชิงปริมาณและพัฒนาสารสนเทศเพื่อใช้ในการประชาสัมพันธ์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278438" y="3850705"/>
            <a:ext cx="4642627" cy="2828075"/>
            <a:chOff x="4410860" y="3706772"/>
            <a:chExt cx="3581297" cy="2828075"/>
          </a:xfrm>
        </p:grpSpPr>
        <p:grpSp>
          <p:nvGrpSpPr>
            <p:cNvPr id="23" name="Group 22"/>
            <p:cNvGrpSpPr/>
            <p:nvPr/>
          </p:nvGrpSpPr>
          <p:grpSpPr>
            <a:xfrm>
              <a:off x="4410860" y="3706772"/>
              <a:ext cx="3581297" cy="442426"/>
              <a:chOff x="123876" y="3706772"/>
              <a:chExt cx="3581297" cy="442426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23876" y="3706772"/>
                <a:ext cx="3581297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08867" y="3764819"/>
                <a:ext cx="3496306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กลุ่มตัวอย่างที่ใช้ในการวิจัย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4504120" y="4268714"/>
              <a:ext cx="3488037" cy="22661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กลุ่มตัวอย่างเป็น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นักศึกษาสาขาวิชาสารสนเทศศาสตร์และบรรณารักษศาสตร์ คณะมนุษยศาสตร์และสังคมศาสตร์ มหาวิทยาลัยราชภัฏเพชรบุรี จำนวน 20 คน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ประสิทธิภาพ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ตัวอย่างเป็นผู้เชี่ยวชาญ โดยเลือกแบบเจาะจง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Purposive sampling)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มีทั้งหมด 5 คน ได้แก่ ผู้เชี่ยวชาญด้านการออกแบบสื่อประชาสัมพันธ์ 1 คน ด้านการออกแบบสารสนเทศ 2 คน และด้านสารสนเทศศาสตร์ จำนวน 1 คน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ตัวอย่างเป็นนักศึกษาหลักสูตรบรรณารักษศาสตร์และการจัดการสื่อดิจิทัล คณะมนุษยศาสตร์และสังคมศาสตร์ มหาวิทยาลัยราชภัฏเพชรบุรี ปีการศึกษา 2564 จำานวน 19 คน ที่ได้ยืนยันเข้าศึกษาต่อ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แล้ว</a:t>
              </a:r>
              <a:endParaRPr lang="en-US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234" y="1"/>
            <a:ext cx="2476987" cy="3670518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0" y="3670518"/>
            <a:ext cx="12192000" cy="3187482"/>
            <a:chOff x="0" y="3670518"/>
            <a:chExt cx="12192000" cy="3187482"/>
          </a:xfrm>
        </p:grpSpPr>
        <p:sp>
          <p:nvSpPr>
            <p:cNvPr id="29" name="Rectangle 28"/>
            <p:cNvSpPr/>
            <p:nvPr/>
          </p:nvSpPr>
          <p:spPr>
            <a:xfrm>
              <a:off x="0" y="3670518"/>
              <a:ext cx="12192000" cy="3187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39262" y="3970221"/>
              <a:ext cx="3528710" cy="442426"/>
              <a:chOff x="552450" y="3706772"/>
              <a:chExt cx="2752725" cy="442426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67373" y="3764819"/>
                <a:ext cx="171592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เครื่องมือที่ใช้ในการวิจัย</a:t>
                </a: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875447" y="4532163"/>
              <a:ext cx="10520155" cy="1673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แบบสอบถาม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สารสนเทศเพื่อการประชาสัมพันธ์การเข้าศึกษาต่อระดับปริญญาตรีในหลักสูตรบรรณารักษศาสตร์และการจัดการสื่อดิจิทัล มหาวิทยาลัยราชภัฏเพชรบุรีมี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ประสิทธิภาพ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ประเมินประสิทธิภาพสารสนเทศเพื่อการประชาสัมพันธ์การเข้าศึกษาต่อระดับปริญญาตรี ในหลักสูตรบรรณารักษศาสตร์และการจัดการสื่อดิจิทัล มหาวิทยาลัยราชภัฏเพชรบุรี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แบบสอบถาม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ความพึงพอใจต่อสารสนเทศเพื่อการประชาสัมพันธ์การเข้าศึกษาต่อระดับปริญญาตรีใน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หลักสูตรบรรณารักษศาสตร์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และการจัดการสื่อดิจิทัล มหาวิทยาลัยราชภัฏเพชรบุรี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23288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ight Arrow 62"/>
          <p:cNvSpPr/>
          <p:nvPr/>
        </p:nvSpPr>
        <p:spPr>
          <a:xfrm>
            <a:off x="7121598" y="1556903"/>
            <a:ext cx="1533237" cy="326439"/>
          </a:xfrm>
          <a:prstGeom prst="rightArrow">
            <a:avLst>
              <a:gd name="adj1" fmla="val 50000"/>
              <a:gd name="adj2" fmla="val 101873"/>
            </a:avLst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3064163" y="1594222"/>
            <a:ext cx="1203037" cy="326439"/>
          </a:xfrm>
          <a:prstGeom prst="rightArrow">
            <a:avLst>
              <a:gd name="adj1" fmla="val 50000"/>
              <a:gd name="adj2" fmla="val 1018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333563" y="1337657"/>
            <a:ext cx="2929978" cy="2325419"/>
            <a:chOff x="743660" y="1405404"/>
            <a:chExt cx="2929978" cy="2325419"/>
          </a:xfrm>
        </p:grpSpPr>
        <p:sp>
          <p:nvSpPr>
            <p:cNvPr id="53" name="Rounded Rectangle 52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1</a:t>
              </a:r>
            </a:p>
            <a:p>
              <a:pPr algn="ctr"/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การศึกษาแนวคิดและทฤษฎีที่เกี่ยวข้อง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939800" y="2284273"/>
              <a:ext cx="249359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ได้มาซึ่งกรอบแนวคิดการวิจัย หลักการพื้นฐานและการวางแผนการศึกษาในองค์ประกอบที่เกี่ยวข้องกับ ความต้องการสารสนเทศ การประชาสัมพันธ์และเผยแพร่ข่าวสาร รูปแบบและประเภทของสารสนเทศ การจัดกิจกรรมส่งเสริมทางการตลาด และแรงจูงใจ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89331" y="1334890"/>
            <a:ext cx="3253040" cy="2673667"/>
            <a:chOff x="420598" y="1405404"/>
            <a:chExt cx="3253040" cy="2673667"/>
          </a:xfrm>
        </p:grpSpPr>
        <p:sp>
          <p:nvSpPr>
            <p:cNvPr id="58" name="Rounded Rectangle 57"/>
            <p:cNvSpPr/>
            <p:nvPr/>
          </p:nvSpPr>
          <p:spPr>
            <a:xfrm>
              <a:off x="420598" y="1405404"/>
              <a:ext cx="3253040" cy="7704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2</a:t>
              </a:r>
            </a:p>
            <a:p>
              <a:pPr algn="ctr"/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ศึกษาความ</a:t>
              </a:r>
              <a:r>
                <a:rPr lang="th-TH" sz="12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ต้องการ</a:t>
              </a:r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420598" y="2282810"/>
                  <a:ext cx="3211386" cy="1796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ความต้องการสารสนเทศภาพรวม</a:t>
                  </a:r>
                  <a:r>
                    <a:rPr lang="th-TH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อยู่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ในระดับ</a:t>
                  </a:r>
                  <a:r>
                    <a:rPr lang="th-TH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มาก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i="1" dirty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 b="0" i="0" dirty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th-TH" altLang="ko-KR" sz="12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LINE Seed Sans TH" panose="020B0303020203020204" pitchFamily="34" charset="-34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th-TH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=3.92, </a:t>
                  </a:r>
                  <a:r>
                    <a:rPr lang="en-US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S.D.=0.66) </a:t>
                  </a:r>
                  <a:endParaRPr lang="th-TH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515938" lvl="1" indent="-228600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สารสนเทศที่ต้องการให้นำเสนอเป็นสารสนเทศด้านหลักสูตร สารสนเทศด้านอาจารย์ และสารสนเทศด้านค่าใช้จ่ายและทุนการศึกษา</a:t>
                  </a:r>
                </a:p>
                <a:p>
                  <a:pPr marL="515938" lvl="1" indent="-228600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รูปแบบที่ต้องการคือสื่ออิเล็กทรอนิกส์ ในรูปแบบวิดีทัศน์และหนังสืออิเล็กทรอนิกส์</a:t>
                  </a:r>
                </a:p>
                <a:p>
                  <a:pPr marL="515938" lvl="1" indent="-228600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ช่องทางการประชาสัมพันธ์และเผยแพร่ที่ต้องการเป็นช่องทางอิเล็กทรอนิกส์ ทั้งในรูปแบบเว็บไซต์และ </a:t>
                  </a:r>
                  <a:r>
                    <a:rPr lang="en-US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Social Media</a:t>
                  </a:r>
                  <a:endPara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598" y="2282810"/>
                  <a:ext cx="3211386" cy="1796261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t="-678" r="-760" b="-13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/>
          <p:cNvGrpSpPr/>
          <p:nvPr/>
        </p:nvGrpSpPr>
        <p:grpSpPr>
          <a:xfrm>
            <a:off x="8496207" y="1301748"/>
            <a:ext cx="3331726" cy="2323956"/>
            <a:chOff x="562902" y="1405404"/>
            <a:chExt cx="3110736" cy="2323956"/>
          </a:xfrm>
        </p:grpSpPr>
        <p:sp>
          <p:nvSpPr>
            <p:cNvPr id="65" name="Rounded Rectangle 64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</a:t>
              </a:r>
              <a:r>
                <a:rPr lang="en-US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</a:t>
              </a:r>
            </a:p>
            <a:p>
              <a:pPr algn="ctr"/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การออกแบบและพัฒนาสารสนเทศ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562902" y="2282810"/>
              <a:ext cx="30690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โปรแกรมที่เลือกใช้ในการพัฒนาสารสนเทศ ประกอบด้วย 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Photoshop, Vegas, Illustrator, Audition, InDesign, PowerPoint, Word, Excel  </a:t>
              </a:r>
              <a:r>
                <a:rPr lang="th-TH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เป็นต้น </a:t>
              </a:r>
            </a:p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โปรแกรมเพื่อสร้างหนังสืออิเล็กทรอนิกส์ออนไลน์  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fliphtml5.com</a:t>
              </a:r>
              <a:r>
                <a:rPr lang="th-TH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endPara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ระยะเวลาการพัฒนา 3 สัปดาห์ </a:t>
              </a:r>
            </a:p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0489" y="4495799"/>
            <a:ext cx="8102243" cy="2104417"/>
            <a:chOff x="220489" y="4495799"/>
            <a:chExt cx="8102243" cy="2104417"/>
          </a:xfrm>
        </p:grpSpPr>
        <p:grpSp>
          <p:nvGrpSpPr>
            <p:cNvPr id="75" name="Group 74"/>
            <p:cNvGrpSpPr/>
            <p:nvPr/>
          </p:nvGrpSpPr>
          <p:grpSpPr>
            <a:xfrm>
              <a:off x="1568989" y="4495799"/>
              <a:ext cx="6753743" cy="2015067"/>
              <a:chOff x="1303516" y="4309899"/>
              <a:chExt cx="8254671" cy="2318158"/>
            </a:xfrm>
          </p:grpSpPr>
          <p:pic>
            <p:nvPicPr>
              <p:cNvPr id="67" name="Picture 66" descr="Screen Clippi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3516" y="4316441"/>
                <a:ext cx="2068845" cy="1144560"/>
              </a:xfrm>
              <a:prstGeom prst="rect">
                <a:avLst/>
              </a:prstGeom>
            </p:spPr>
          </p:pic>
          <p:pic>
            <p:nvPicPr>
              <p:cNvPr id="68" name="Picture 67" descr="Screen Clippi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5373" y="5497757"/>
                <a:ext cx="2066988" cy="1122197"/>
              </a:xfrm>
              <a:prstGeom prst="rect">
                <a:avLst/>
              </a:prstGeom>
            </p:spPr>
          </p:pic>
          <p:pic>
            <p:nvPicPr>
              <p:cNvPr id="69" name="Picture 68" descr="Screen Clippi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1606" y="4316441"/>
                <a:ext cx="2020563" cy="1144560"/>
              </a:xfrm>
              <a:prstGeom prst="rect">
                <a:avLst/>
              </a:prstGeom>
            </p:spPr>
          </p:pic>
          <p:pic>
            <p:nvPicPr>
              <p:cNvPr id="70" name="Picture 69" descr="Screen Clippin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1345" y="5500985"/>
                <a:ext cx="2020824" cy="1118969"/>
              </a:xfrm>
              <a:prstGeom prst="rect">
                <a:avLst/>
              </a:prstGeom>
            </p:spPr>
          </p:pic>
          <p:pic>
            <p:nvPicPr>
              <p:cNvPr id="71" name="Picture 70" descr="Screen Clippi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1547" y="4309899"/>
                <a:ext cx="2020824" cy="1151102"/>
              </a:xfrm>
              <a:prstGeom prst="rect">
                <a:avLst/>
              </a:prstGeom>
            </p:spPr>
          </p:pic>
          <p:pic>
            <p:nvPicPr>
              <p:cNvPr id="72" name="Picture 71" descr="Screen Clippi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1153" y="5478753"/>
                <a:ext cx="2020824" cy="1149304"/>
              </a:xfrm>
              <a:prstGeom prst="rect">
                <a:avLst/>
              </a:prstGeom>
            </p:spPr>
          </p:pic>
          <p:pic>
            <p:nvPicPr>
              <p:cNvPr id="73" name="Picture 72" descr="Screen Clippi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19823" y="5478753"/>
                <a:ext cx="1938364" cy="1141201"/>
              </a:xfrm>
              <a:prstGeom prst="rect">
                <a:avLst/>
              </a:prstGeom>
            </p:spPr>
          </p:pic>
          <p:pic>
            <p:nvPicPr>
              <p:cNvPr id="74" name="Picture 73" descr="Screen Clipping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1749" y="4309899"/>
                <a:ext cx="1938364" cy="1109025"/>
              </a:xfrm>
              <a:prstGeom prst="rect">
                <a:avLst/>
              </a:prstGeom>
            </p:spPr>
          </p:pic>
        </p:grpSp>
        <p:pic>
          <p:nvPicPr>
            <p:cNvPr id="2050" name="Picture 2" descr="https://shorturl.asia/qrcode/p1sWZ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99" y="5415434"/>
              <a:ext cx="1184782" cy="1184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Rectangle 75"/>
            <p:cNvSpPr/>
            <p:nvPr/>
          </p:nvSpPr>
          <p:spPr>
            <a:xfrm>
              <a:off x="220489" y="4830659"/>
              <a:ext cx="1262402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th-TH" sz="1600" b="1" dirty="0" smtClean="0">
                  <a:ln w="0"/>
                  <a:solidFill>
                    <a:schemeClr val="accent3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ตัวอย่างคลิป</a:t>
              </a:r>
              <a:endParaRPr lang="en-US" sz="1600" b="1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643306" y="4326522"/>
            <a:ext cx="3253420" cy="2217633"/>
            <a:chOff x="8643306" y="4326522"/>
            <a:chExt cx="3253420" cy="2217633"/>
          </a:xfrm>
        </p:grpSpPr>
        <p:pic>
          <p:nvPicPr>
            <p:cNvPr id="78" name="Picture 77" descr="Screen Clippi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3306" y="4686010"/>
              <a:ext cx="3253420" cy="1858145"/>
            </a:xfrm>
            <a:prstGeom prst="rect">
              <a:avLst/>
            </a:prstGeom>
          </p:spPr>
        </p:pic>
        <p:sp>
          <p:nvSpPr>
            <p:cNvPr id="80" name="Rectangle 79"/>
            <p:cNvSpPr/>
            <p:nvPr/>
          </p:nvSpPr>
          <p:spPr>
            <a:xfrm>
              <a:off x="8923498" y="4326522"/>
              <a:ext cx="2693035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th-TH" sz="1600" b="1" dirty="0" smtClean="0">
                  <a:ln w="0"/>
                  <a:solidFill>
                    <a:schemeClr val="accent3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 </a:t>
              </a:r>
              <a:r>
                <a:rPr lang="en-US" sz="1600" b="1" dirty="0" smtClean="0">
                  <a:ln w="0"/>
                  <a:solidFill>
                    <a:schemeClr val="accent3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E-Book</a:t>
              </a:r>
              <a:endParaRPr lang="en-US" sz="1600" b="1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sp>
        <p:nvSpPr>
          <p:cNvPr id="81" name="Rounded Rectangle 80"/>
          <p:cNvSpPr/>
          <p:nvPr/>
        </p:nvSpPr>
        <p:spPr>
          <a:xfrm>
            <a:off x="333563" y="4150318"/>
            <a:ext cx="11638304" cy="11688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-69905" y="1079187"/>
            <a:ext cx="11971511" cy="2922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5117470" y="1301200"/>
            <a:ext cx="1533237" cy="326439"/>
          </a:xfrm>
          <a:prstGeom prst="rightArrow">
            <a:avLst>
              <a:gd name="adj1" fmla="val 50000"/>
              <a:gd name="adj2" fmla="val 101873"/>
            </a:avLst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2285203" y="1079187"/>
            <a:ext cx="3253040" cy="3243054"/>
            <a:chOff x="420598" y="1405404"/>
            <a:chExt cx="3253040" cy="3243054"/>
          </a:xfrm>
        </p:grpSpPr>
        <p:sp>
          <p:nvSpPr>
            <p:cNvPr id="86" name="Rounded Rectangle 85"/>
            <p:cNvSpPr/>
            <p:nvPr/>
          </p:nvSpPr>
          <p:spPr>
            <a:xfrm>
              <a:off x="420598" y="1405404"/>
              <a:ext cx="3253040" cy="770466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4</a:t>
              </a:r>
            </a:p>
            <a:p>
              <a:pPr algn="ctr"/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การประเมินประสิทธิภาพโดยผู้เชี่ยวชาญ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420598" y="2282810"/>
                  <a:ext cx="3211386" cy="23656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ประสิทธิภาพของสารสนเทศภาพรวม</a:t>
                  </a:r>
                  <a:r>
                    <a:rPr lang="th-TH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อยู่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ในระดับดี</a:t>
                  </a:r>
                  <a:r>
                    <a:rPr lang="th-TH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i="1" dirty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 b="0" i="0" dirty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th-TH" altLang="ko-KR" sz="12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LINE Seed Sans TH" panose="020B0303020203020204" pitchFamily="34" charset="-34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=4.26, </a:t>
                  </a:r>
                  <a:r>
                    <a:rPr lang="en-US" altLang="ko-KR" sz="1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S.D.=</a:t>
                  </a:r>
                  <a:r>
                    <a:rPr lang="en-US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08</a:t>
                  </a:r>
                  <a:r>
                    <a:rPr lang="en-US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515938" lvl="1" indent="-228600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ประสิทธิภาพของสื่อวิดีทัศน์และสื่อเสียง ภาพรวมอยู่ในระดับดี ทั้งในเรื่องของ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ภาพประกอบสื่อถึงเนื้อหาที่กำลังนำเสนอได้ดีมาก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, 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การจัดวางเรื่องเป็นไปตามที่กำหนด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และ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การเดินเรื่องมีความถูกต้องของเนื้อหา </a:t>
                  </a:r>
                </a:p>
                <a:p>
                  <a:pPr marL="515938" lvl="1" indent="-228600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ประสิทธิภาพของหนังสืออิเล็กทรอนิกส์ อยู่ในระดับดี ทั้ง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ด้านการนำเสนอเนื้อหา,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ด้านโปรแกรมนำเสนอหนังสืออิเล็กทรอนิกส์</a:t>
                  </a:r>
                  <a:r>
                    <a:rPr lang="th-TH" altLang="ko-KR" sz="11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และ</a:t>
                  </a:r>
                  <a:r>
                    <a:rPr lang="th-TH" altLang="ko-KR" sz="11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ด้านภาพประกอบและการออกแบบอื่น ๆ </a:t>
                  </a:r>
                </a:p>
                <a:p>
                  <a:pPr marL="515938" lvl="1" indent="-228600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endPara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598" y="2282810"/>
                  <a:ext cx="3211386" cy="236564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t="-515" r="-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8" name="Group 87"/>
          <p:cNvGrpSpPr/>
          <p:nvPr/>
        </p:nvGrpSpPr>
        <p:grpSpPr>
          <a:xfrm>
            <a:off x="6485447" y="1079187"/>
            <a:ext cx="3331726" cy="2416289"/>
            <a:chOff x="562902" y="1405404"/>
            <a:chExt cx="3110736" cy="2416289"/>
          </a:xfrm>
        </p:grpSpPr>
        <p:sp>
          <p:nvSpPr>
            <p:cNvPr id="89" name="Rounded Rectangle 88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</a:t>
              </a:r>
              <a:r>
                <a:rPr lang="th-TH" sz="1600" b="1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5</a:t>
              </a:r>
              <a:endParaRPr lang="en-US" sz="1600" b="1" dirty="0" smtClean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ctr"/>
              <a:r>
                <a:rPr lang="th-TH" sz="1200" dirty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ความพึงพอใจของ</a:t>
              </a:r>
              <a:r>
                <a:rPr lang="th-TH" sz="1200" dirty="0" smtClean="0">
                  <a:solidFill>
                    <a:schemeClr val="bg2">
                      <a:lumMod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ผู้ใช้สารสนเทศ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562902" y="2282810"/>
                  <a:ext cx="3069082" cy="15388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ความพึงพอใจของผู้ใช้สารสนเทศ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ภาพรวมอยู่ใน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ระดับมากที่สุด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i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LINE Seed Sans TH" panose="020B0303020203020204" pitchFamily="34" charset="-34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th-TH" altLang="ko-KR" sz="12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LINE Seed Sans TH" panose="020B0303020203020204" pitchFamily="34" charset="-34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=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4.52,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S.D.=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34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515938" lvl="1" indent="-228600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  <a:tabLst>
                      <a:tab pos="515938" algn="l"/>
                    </a:tabLst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ผู้ใช้มีความพึงพอใจต่อการใช้หนังสืออิเล็กทรอนิกส์มากที่สุด </a:t>
                  </a:r>
                  <a:r>
                    <a:rPr lang="th-TH" altLang="ko-KR" sz="1200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ทั้งในด้านการใช้โปรแกรมการนำเสนอหนังสืออิเล็กทรอนิกส์ ด้านภาพประกอบ และการออกแบบอื่น ๆ </a:t>
                  </a:r>
                </a:p>
                <a:p>
                  <a:pPr marL="287338" lvl="1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tabLst>
                      <a:tab pos="515938" algn="l"/>
                    </a:tabLst>
                  </a:pP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02" y="2282810"/>
                  <a:ext cx="3069082" cy="153888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86" t="-1190" r="-9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3032491" y="268154"/>
            <a:ext cx="5879823" cy="560531"/>
            <a:chOff x="447947" y="3710879"/>
            <a:chExt cx="2752725" cy="442426"/>
          </a:xfrm>
        </p:grpSpPr>
        <p:sp>
          <p:nvSpPr>
            <p:cNvPr id="40" name="Rounded Rectangle 39"/>
            <p:cNvSpPr/>
            <p:nvPr/>
          </p:nvSpPr>
          <p:spPr>
            <a:xfrm>
              <a:off x="447947" y="3710879"/>
              <a:ext cx="2752725" cy="4424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98248" y="3772861"/>
              <a:ext cx="1816473" cy="332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ขั้นตอนการวิจัย 5 ขั้นตอน</a:t>
              </a:r>
              <a:endPara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1432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56" grpId="0" animBg="1"/>
      <p:bldP spid="81" grpId="0" animBg="1"/>
      <p:bldP spid="82" grpId="0" animBg="1"/>
      <p:bldP spid="8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2951" y="1128596"/>
            <a:ext cx="820778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การออกแบบและพัฒนาบทเรียนบนเว็บ รายวิชา 1633603 การออกแบบและพัฒนาเว็บ</a:t>
            </a:r>
          </a:p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ในงานสารสนเทศ เพื่อส่งเสริมทักษะด้านสารสนเทศ สื่อ และเทคโนโลยี ในศตวรรษที่ 21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951" y="3147298"/>
            <a:ext cx="7330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เบ้า  (2566) </a:t>
            </a:r>
          </a:p>
          <a:p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วารสารที่ตีพิมพ์ 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วารสารมนุษยศาสตร์และสังคมศาสตร์ มหาวิทยาลัยพะเยา, 11(2), หน้า 103-122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.</a:t>
            </a:r>
            <a:endParaRPr lang="th-TH" sz="1400" dirty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2450" y="219992"/>
            <a:ext cx="6326111" cy="812200"/>
            <a:chOff x="552450" y="219992"/>
            <a:chExt cx="6326111" cy="812200"/>
          </a:xfrm>
        </p:grpSpPr>
        <p:sp>
          <p:nvSpPr>
            <p:cNvPr id="3" name="Rectangle 2"/>
            <p:cNvSpPr/>
            <p:nvPr/>
          </p:nvSpPr>
          <p:spPr>
            <a:xfrm>
              <a:off x="622952" y="358290"/>
              <a:ext cx="23234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3600" b="1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</a:t>
              </a:r>
              <a:endParaRPr lang="ko-KR" altLang="en-US" sz="36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65834" y="551098"/>
              <a:ext cx="3527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cs typeface="LINE Seed Sans TH" panose="020B0303020203020204" pitchFamily="34" charset="-34"/>
                </a:rPr>
                <a:t>ที่ได้รับการตีพิมพ์</a:t>
              </a:r>
              <a:endParaRPr lang="ko-KR" altLang="en-US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52450" y="358290"/>
              <a:ext cx="6168373" cy="577498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5998932" y="219992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704850" y="3850705"/>
            <a:ext cx="3291417" cy="1839984"/>
            <a:chOff x="704850" y="3850705"/>
            <a:chExt cx="3291417" cy="1839984"/>
          </a:xfrm>
        </p:grpSpPr>
        <p:grpSp>
          <p:nvGrpSpPr>
            <p:cNvPr id="13" name="Group 12"/>
            <p:cNvGrpSpPr/>
            <p:nvPr/>
          </p:nvGrpSpPr>
          <p:grpSpPr>
            <a:xfrm>
              <a:off x="704850" y="3850705"/>
              <a:ext cx="2752725" cy="442426"/>
              <a:chOff x="552450" y="3706772"/>
              <a:chExt cx="2752725" cy="44242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25516" y="3764819"/>
                <a:ext cx="231986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วัตถุประสงค์ของการวิจัย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41036" y="4412647"/>
              <a:ext cx="3255231" cy="12780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และพัฒนาบทเรียนบนเว็บ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คุณภาพของบทเรียนบนเว็บ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ทักษะด้านสารสนเทศ สื่อ และเทคโนโลยี ในศตวรรษที่ 21ของนักศึกษาที่เรียนด้วยบทเรียนบนเว็บ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ความพึงพอใจที่มีต่อบทเรียนบนเว็บ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81450" y="3850705"/>
            <a:ext cx="3105524" cy="2516516"/>
            <a:chOff x="4839434" y="3706772"/>
            <a:chExt cx="2837716" cy="2516516"/>
          </a:xfrm>
        </p:grpSpPr>
        <p:grpSp>
          <p:nvGrpSpPr>
            <p:cNvPr id="18" name="Group 17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รูปแบบการ</a:t>
                </a: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902053" y="4284296"/>
              <a:ext cx="2775097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thaiDist"/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นี้เป็น การวิจัยและพัฒนา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Research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and 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Development: R&amp;D)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โดยมี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การใช้กรอบแนวคิด 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Model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ผสมผสาน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กับ 3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P&amp;EO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Website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 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Model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ในการออกแบบและพัฒนาบทเรียนบนเว็บ และมีการประเมินผลในหลายด้าน ได้แก่ คุณภาพของบทเรียน ทักษะสารสนเทศ–สื่อ–เทคโนโลยีของนักศึกษา และความพึงพอใจต่อการใช้บทเรียน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96175" y="3850705"/>
            <a:ext cx="4424890" cy="2432839"/>
            <a:chOff x="4410860" y="3706772"/>
            <a:chExt cx="3581297" cy="2432839"/>
          </a:xfrm>
        </p:grpSpPr>
        <p:grpSp>
          <p:nvGrpSpPr>
            <p:cNvPr id="23" name="Group 22"/>
            <p:cNvGrpSpPr/>
            <p:nvPr/>
          </p:nvGrpSpPr>
          <p:grpSpPr>
            <a:xfrm>
              <a:off x="4410860" y="3706772"/>
              <a:ext cx="3581297" cy="442426"/>
              <a:chOff x="123876" y="3706772"/>
              <a:chExt cx="3581297" cy="442426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23876" y="3706772"/>
                <a:ext cx="3581297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08867" y="3764819"/>
                <a:ext cx="3496306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กลุ่มตัวอย่างที่ใช้ในการวิจัย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4504120" y="4268714"/>
              <a:ext cx="3488037" cy="18708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การศึกษาคุณภาพบทเรียนบนเว็บ 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ตัวอย่างเป็นผู้เชี่ยวชาญ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จำนวน 3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คน ได้แก่ ผู้เชี่ยวชาญด้านเทคโนโลยีการศึกษา ผู้เชี่ยวชาญด้านการออกแบบและพัฒนาเว็บไซต์และผู้เชี่ยวชาญด้านการออกแบบสารสนเทศและสื่อมัลติมีเดีย 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ทักษะด้านสารสนเทศ สื่อ และเทคโนโลยี ในศตวรรษที่ 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21 และการศึกษาความพึงพอใจ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กลุ่มตัวอย่างเป็นนักศึกษา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ที่ลงทะเบียนเรียนในภาคเรียนที่ 1 ปีการศึกษา 2564 รายวิชา 1633603 การออกแบบและพัฒนาเว็บในงานสารสนเทศ จำนวน 6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คน</a:t>
              </a:r>
              <a:endPara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099" y="3774"/>
            <a:ext cx="2583503" cy="3666744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0" y="3670518"/>
            <a:ext cx="12192000" cy="3187482"/>
            <a:chOff x="0" y="3670518"/>
            <a:chExt cx="12192000" cy="3187482"/>
          </a:xfrm>
        </p:grpSpPr>
        <p:sp>
          <p:nvSpPr>
            <p:cNvPr id="37" name="Rectangle 36"/>
            <p:cNvSpPr/>
            <p:nvPr/>
          </p:nvSpPr>
          <p:spPr>
            <a:xfrm>
              <a:off x="0" y="3670518"/>
              <a:ext cx="12192000" cy="3187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839261" y="3970221"/>
              <a:ext cx="3528709" cy="442426"/>
              <a:chOff x="552450" y="3706772"/>
              <a:chExt cx="2752725" cy="442426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67373" y="3764819"/>
                <a:ext cx="171592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เครื่องมือที่ใช้ในการวิจัย</a:t>
                </a: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875447" y="4532163"/>
              <a:ext cx="10520155" cy="1673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การศึกษาคุณภาพบทเรียนบนเว็บ </a:t>
              </a:r>
            </a:p>
            <a:p>
              <a:pPr marL="685800" lvl="1" indent="-228600">
                <a:lnSpc>
                  <a:spcPct val="107000"/>
                </a:lnSpc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บทเรียน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บนเว็บ รายวิชา 1633603 การออกแบบและพัฒนาเว็บในงานสารสนเทศ</a:t>
              </a:r>
            </a:p>
            <a:p>
              <a:pPr marL="685800" lvl="1" indent="-228600">
                <a:lnSpc>
                  <a:spcPct val="107000"/>
                </a:lnSpc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ประเมินคุณภาพบทเรียนบนเว็บ รายวิชา 1633603 การ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ออกแบบและ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พัฒนาเว็บในงานสารสนเทศ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ทักษะด้านสารสนเทศ สื่อ และเทคโนโลยี ในศตวรรษที่ 21 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ประเมินทักษะด้านสารสนเทศ สื่อ และเทคโนโลยี ในศตวรรษที่ 21 ของนักศึกษาที่เรียนรู้ด้วยบทเรียนบนเว็บ รายวิชา 1633603 การออกแบบและพัฒนาเว็บในงานสารสนเทศ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ความพึงพอใจของ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นักศึกษา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ประเมินความพึงพอใจที่มีต่อบทเรียนบนเว็บ รายวิชา 1633603 การออกแบบและพัฒนาเว็บในงานสารสนเทศ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37414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ight Arrow 62"/>
          <p:cNvSpPr/>
          <p:nvPr/>
        </p:nvSpPr>
        <p:spPr>
          <a:xfrm>
            <a:off x="7094703" y="1556903"/>
            <a:ext cx="1533237" cy="326439"/>
          </a:xfrm>
          <a:prstGeom prst="rightArrow">
            <a:avLst>
              <a:gd name="adj1" fmla="val 50000"/>
              <a:gd name="adj2" fmla="val 101873"/>
            </a:avLst>
          </a:prstGeom>
          <a:solidFill>
            <a:schemeClr val="bg1"/>
          </a:solidFill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3023301" y="1567327"/>
            <a:ext cx="1243899" cy="326439"/>
          </a:xfrm>
          <a:prstGeom prst="rightArrow">
            <a:avLst>
              <a:gd name="adj1" fmla="val 50000"/>
              <a:gd name="adj2" fmla="val 101873"/>
            </a:avLst>
          </a:prstGeom>
          <a:noFill/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323529" y="1337657"/>
            <a:ext cx="2940012" cy="2633195"/>
            <a:chOff x="733626" y="1405404"/>
            <a:chExt cx="2940012" cy="2633195"/>
          </a:xfrm>
        </p:grpSpPr>
        <p:sp>
          <p:nvSpPr>
            <p:cNvPr id="53" name="Rounded Rectangle 52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1</a:t>
              </a:r>
            </a:p>
            <a:p>
              <a:pPr algn="ctr"/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การศึกษาแนวคิดและทฤษฎีที่เกี่ยวข้อง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733626" y="2284273"/>
              <a:ext cx="294001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ศึกษาเอกสาร แนวคิด ทฤษฎี และงานวิจัยที่เกี่ยวข้องเน้นการพัฒนาบทเรียนบนเว็บ บทเรียนออนไลน์ และการออกแบบสื่อมัลติมีเดียศึกษาแนวคิด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 Model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เป็นกรอบหลักในการออกแบบและพัฒนาวิเคราะห์งานวิจัยด้านทักษะสารสนเทศ สื่อ และเทคโนโลยีในศตวรรษที่ 21กำหนด ตัวชี้วัด สำหรับการสร้างสื่อและประเมินผลตามกรอบแนวคิดการวิจัย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917576" y="1334890"/>
            <a:ext cx="4007224" cy="4109060"/>
            <a:chOff x="48843" y="1405404"/>
            <a:chExt cx="4007224" cy="4109060"/>
          </a:xfrm>
        </p:grpSpPr>
        <p:sp>
          <p:nvSpPr>
            <p:cNvPr id="58" name="Rounded Rectangle 57"/>
            <p:cNvSpPr/>
            <p:nvPr/>
          </p:nvSpPr>
          <p:spPr>
            <a:xfrm>
              <a:off x="420598" y="1405404"/>
              <a:ext cx="3253040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2</a:t>
              </a:r>
            </a:p>
            <a:p>
              <a:pPr algn="ctr"/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และกำหนด</a:t>
              </a:r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เนื้อหาที่ใช้ในการออกแบบและพัฒนาบทเรียนบนเว็บ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48843" y="2282810"/>
              <a:ext cx="4007224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การศึกษาค้นคว้าและรวบรวมข้อมูลจากเอกสารประกอบการเรียนการสอน ต ารา วารสารวิชาการและเนื้อหาจากสื่ออิเล็กทรอนิกส์ ได้มาซึ่งกรอบมาตรฐานคุณวุฒิระดับอุดมศึกษาแห่งชาติ (มคอ.3)  / จัดหมวดหมู่เนื้อหาตามลำดับการเรียนรู้ และปรับปรุงเพื่อเผยแพร่บนเว็บเนื้อหาบทเรียนทั้งหมด 10 บท 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ได้แก่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ความรู้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เบื้องต้นการออกแบบและพัฒนา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แนวคิด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การออกแบบเว็บไซต์เพื่องาน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สถาปัตยกรรมสารสนเทศ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กระบวนการ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ออกแบบและพัฒนา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สี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และตัวอักษรสำหรับงาน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ประชาสัมพันธ์และเผยแพร่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กฎหมาย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และความผิดเกี่ยวกับ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คอมพิวเตอร์</a:t>
              </a: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ออกแบบองค์ประกอบเว็บไซต์ด้วย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Adobe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Photoshop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พัฒนาเว็บไซต์ด้วย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Adobe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Dreamweaver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744538" lvl="1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พัฒนาเว็บไซต์ด้วย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WordPress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496207" y="1301748"/>
            <a:ext cx="3331726" cy="2339345"/>
            <a:chOff x="562902" y="1405404"/>
            <a:chExt cx="3110736" cy="2339345"/>
          </a:xfrm>
        </p:grpSpPr>
        <p:sp>
          <p:nvSpPr>
            <p:cNvPr id="65" name="Rounded Rectangle 64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</a:t>
              </a:r>
              <a:r>
                <a:rPr lang="en-US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</a:t>
              </a:r>
            </a:p>
            <a:p>
              <a:pPr algn="ctr"/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</a:t>
              </a:r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และพัฒนาบทเรียนบนเว็บ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562902" y="2282810"/>
              <a:ext cx="3069082" cy="146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ผู้วิจัยได้ศึกษาการออกแบบและพัฒนาบทเรียนบนเว็บตาม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MODEL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5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ขั้นตอน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อยู่ภายใต้3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P&amp;EO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Website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Model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ที่นำมากำหนดการ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วางแผนการพัฒนาเว็บไซต์เพื่อให้มีคุณภาพมากขึ้น ประกอบด้วยขั้นตอน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ต่อไปนี้  </a:t>
              </a:r>
            </a:p>
            <a:p>
              <a:pPr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32491" y="372929"/>
            <a:ext cx="5879823" cy="560531"/>
            <a:chOff x="447947" y="3710879"/>
            <a:chExt cx="2752725" cy="442426"/>
          </a:xfrm>
        </p:grpSpPr>
        <p:sp>
          <p:nvSpPr>
            <p:cNvPr id="16" name="Rounded Rectangle 15"/>
            <p:cNvSpPr/>
            <p:nvPr/>
          </p:nvSpPr>
          <p:spPr>
            <a:xfrm>
              <a:off x="447947" y="3710879"/>
              <a:ext cx="2752725" cy="4424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248" y="3772861"/>
              <a:ext cx="1816473" cy="332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ขั้นตอนการวิจัย 6 ขั้นตอน</a:t>
              </a:r>
              <a:endPara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22640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8526514" y="1577788"/>
            <a:ext cx="188259" cy="875053"/>
            <a:chOff x="775446" y="2302934"/>
            <a:chExt cx="188259" cy="875053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869576" y="2302934"/>
              <a:ext cx="0" cy="73610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/>
            <p:cNvSpPr/>
            <p:nvPr/>
          </p:nvSpPr>
          <p:spPr>
            <a:xfrm>
              <a:off x="775446" y="2989728"/>
              <a:ext cx="188259" cy="1882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456482" y="1577788"/>
            <a:ext cx="188259" cy="875053"/>
            <a:chOff x="775446" y="2302934"/>
            <a:chExt cx="188259" cy="875053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869576" y="2302934"/>
              <a:ext cx="0" cy="73610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>
              <a:off x="775446" y="2989728"/>
              <a:ext cx="188259" cy="1882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0641" y="1577788"/>
            <a:ext cx="188259" cy="865093"/>
            <a:chOff x="775446" y="2312894"/>
            <a:chExt cx="188259" cy="865093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869576" y="2312894"/>
              <a:ext cx="0" cy="7261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775446" y="2989728"/>
              <a:ext cx="188259" cy="1882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Rounded Rectangle 64"/>
          <p:cNvSpPr/>
          <p:nvPr/>
        </p:nvSpPr>
        <p:spPr>
          <a:xfrm>
            <a:off x="4236258" y="306666"/>
            <a:ext cx="3138127" cy="77046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ขั้นตอนที่ </a:t>
            </a: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3</a:t>
            </a:r>
          </a:p>
          <a:p>
            <a:pPr algn="ctr"/>
            <a:r>
              <a:rPr lang="th-TH" sz="1200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</a:t>
            </a:r>
            <a:r>
              <a:rPr lang="th-TH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และพัฒนาบทเรียนบนเว็บ</a:t>
            </a:r>
            <a:endParaRPr lang="en-US" sz="120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7665" y="1288300"/>
            <a:ext cx="3138127" cy="6615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ก่อน</a:t>
            </a:r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การดำเนินงาน </a:t>
            </a:r>
          </a:p>
          <a:p>
            <a:pPr algn="ctr"/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P1 : Pre-Production)</a:t>
            </a:r>
            <a:endParaRPr lang="en-US" sz="110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637734" y="2089258"/>
            <a:ext cx="3252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en-US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ADDIE 1 </a:t>
            </a:r>
            <a:endParaRPr lang="th-TH" altLang="ko-KR" sz="1200" b="1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algn="thaiDist">
              <a:buClr>
                <a:schemeClr val="accent1">
                  <a:lumMod val="75000"/>
                </a:schemeClr>
              </a:buClr>
              <a:buSzPct val="106000"/>
              <a:tabLst>
                <a:tab pos="403225" algn="l"/>
              </a:tabLst>
            </a:pPr>
            <a:r>
              <a:rPr lang="th-TH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</a:t>
            </a:r>
            <a:r>
              <a:rPr lang="th-TH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การศึกษาและวิเคราะห์ข้อมูล (</a:t>
            </a:r>
            <a:r>
              <a:rPr lang="en-US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Analysis</a:t>
            </a:r>
            <a:r>
              <a:rPr lang="en-US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)</a:t>
            </a:r>
            <a:endParaRPr lang="th-TH" altLang="ko-KR" sz="1200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1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. 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วิเคราะห์แนวทางการจัดการเรียนการสอนรายวิชา 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1633603 การออกแบบและพัฒนาเว็บในงาน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สารสนเทศ</a:t>
            </a: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กำหนด โครงสร้างของเนื้อหากิจกรรมการเรียนการสอนสื่อการเรียนการสอนและการวัดผล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ประเมินผล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58440" y="2230406"/>
            <a:ext cx="188259" cy="1750107"/>
            <a:chOff x="775446" y="1427880"/>
            <a:chExt cx="188259" cy="1750107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69576" y="1427880"/>
              <a:ext cx="0" cy="161115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775446" y="2989728"/>
              <a:ext cx="188259" cy="1882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616568" y="3709547"/>
            <a:ext cx="3252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en-US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ADDIE </a:t>
            </a:r>
            <a:r>
              <a:rPr lang="th-TH" altLang="ko-KR" sz="1200" b="1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</a:t>
            </a:r>
          </a:p>
          <a:p>
            <a:pPr algn="thaiDist">
              <a:buClr>
                <a:schemeClr val="accent1">
                  <a:lumMod val="75000"/>
                </a:schemeClr>
              </a:buClr>
              <a:buSzPct val="106000"/>
              <a:tabLst>
                <a:tab pos="403225" algn="l"/>
              </a:tabLst>
            </a:pPr>
            <a:r>
              <a:rPr lang="th-TH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ขั้นตอนการออกแบบ (</a:t>
            </a:r>
            <a:r>
              <a:rPr lang="en-US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Design) </a:t>
            </a:r>
            <a:endParaRPr lang="th-TH" altLang="ko-KR" sz="1200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573088" indent="-573088" algn="thaiDist">
              <a:buClr>
                <a:schemeClr val="accent1">
                  <a:lumMod val="75000"/>
                </a:schemeClr>
              </a:buClr>
              <a:buSzPct val="106000"/>
              <a:tabLst>
                <a:tab pos="403225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1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. ออกแบบบทเรียนบนเว็บโด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ยกำหนด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องค์ประกอบต่าง ๆ เช่น ภาพนิ่ง 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เสียง</a:t>
            </a:r>
          </a:p>
          <a:p>
            <a:pPr marL="573088" indent="-573088" algn="thaiDist">
              <a:buClr>
                <a:schemeClr val="accent1">
                  <a:lumMod val="75000"/>
                </a:schemeClr>
              </a:buClr>
              <a:buSzPct val="106000"/>
              <a:tabLst>
                <a:tab pos="403225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กำหนด โครงสร้างของเนื้อหากิจกรรมการเรียนการสอนสื่อการเรียนการสอนและการวัดผลประเมินผล ภาพเคลื่อนไหวข้อความ รูปแบบ ขนาดหน้าจอ รูปแบบโทนสีและสื่อต่าง ๆ ที่มีความเกี่ยวข้องและเชื่อมโยงกันระหว่างบทเรียนเนื้อหาและ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แบบทดสอบ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543604" y="3971548"/>
            <a:ext cx="0" cy="18017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5466" y="5773270"/>
            <a:ext cx="360829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14795" y="1686297"/>
            <a:ext cx="0" cy="41156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083859" y="1677332"/>
            <a:ext cx="44331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4232434" y="1288300"/>
            <a:ext cx="3138127" cy="6615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การออกแบบและ</a:t>
            </a:r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พัฒนา</a:t>
            </a:r>
          </a:p>
          <a:p>
            <a:pPr algn="ctr"/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P2 : Production)</a:t>
            </a:r>
            <a:endParaRPr lang="en-US" sz="110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4668183" y="2089258"/>
            <a:ext cx="32529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en-US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ADDIE </a:t>
            </a:r>
            <a:r>
              <a:rPr lang="th-TH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3</a:t>
            </a:r>
            <a:endParaRPr lang="th-TH" altLang="ko-KR" sz="1200" b="1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algn="thaiDist">
              <a:buClr>
                <a:schemeClr val="accent1">
                  <a:lumMod val="75000"/>
                </a:schemeClr>
              </a:buClr>
              <a:buSzPct val="106000"/>
              <a:tabLst>
                <a:tab pos="403225" algn="l"/>
              </a:tabLst>
            </a:pPr>
            <a:r>
              <a:rPr lang="th-TH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ขั้นตอนการพัฒนา (</a:t>
            </a:r>
            <a:r>
              <a:rPr lang="en-US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Development</a:t>
            </a:r>
            <a:r>
              <a:rPr lang="en-US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)</a:t>
            </a:r>
            <a:endParaRPr lang="th-TH" altLang="ko-KR" sz="1200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1. กำหนดรูปแบบเว็บไซต์ให้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มีคุณภาพ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ทั้งด้านเนื้อหา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และประสิทธิภาพการทำงานของระบบ</a:t>
            </a:r>
          </a:p>
          <a:p>
            <a:pPr marL="403225" indent="-115888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จัดทำสื่อการเรียนการสอนด้วยโปรแกรมกราฟิก สื่อวิดีโอ ฯลฯ ที่เกี่ยวข้องในการจัดทำเนื้อหาประกอบเว็บไซต์</a:t>
            </a:r>
          </a:p>
          <a:p>
            <a:pPr marL="403225" indent="-115888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3. พัฒนาเว็บไซต์ด้วยโปรแกรมสำเร็จรูป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WordPress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พร้อมทดสอบ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ระบบอย่างต่อเนื่องเพื่อ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ประเมินประสิทธิภาพ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ทำงานของระบบเว็บไซต์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4548990" y="2264534"/>
            <a:ext cx="0" cy="210127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527170" y="4365812"/>
            <a:ext cx="360829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8126499" y="1677332"/>
            <a:ext cx="0" cy="271541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8103284" y="1696194"/>
            <a:ext cx="443311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8313514" y="1288300"/>
            <a:ext cx="3138127" cy="6615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หลังกา</a:t>
            </a:r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รดำเนินการ</a:t>
            </a:r>
          </a:p>
          <a:p>
            <a:pPr algn="ctr"/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P3 : Post-Production)</a:t>
            </a:r>
            <a:endParaRPr lang="en-US" sz="110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8708710" y="2089258"/>
            <a:ext cx="3252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en-US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ADDIE </a:t>
            </a:r>
            <a:r>
              <a:rPr lang="th-TH" altLang="ko-KR" sz="1200" b="1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4</a:t>
            </a:r>
          </a:p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th-TH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ขั้นตอนการนำไปใช้ (</a:t>
            </a:r>
            <a:r>
              <a:rPr lang="en-US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Implementation</a:t>
            </a:r>
            <a:r>
              <a:rPr lang="en-US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)</a:t>
            </a:r>
            <a:endParaRPr lang="th-TH" altLang="ko-KR" sz="1200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1. ทดสอบ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ระบบเว็บไซต์เพื่อหาข้อผิดพลาดการ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ทำงาน</a:t>
            </a: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เผยแพร่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และประชาสัมพันธ์เว็บไซต์ผ่าน สื่อสังคม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ออนไลน์</a:t>
            </a: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3. ทดลอง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ใช้งานกับนักศึกษาสาขาสารสนเทศศาสตร์และบรรณารักษศาสตร์ (ที่ไม่ใช่กลุ่มตัวอย่าง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) เพื่อปรับปรุง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เว็บไซต์ตามข้อเสนอแนะของผู้ทดลองใช้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>
            <a:off x="8620644" y="2440324"/>
            <a:ext cx="0" cy="25081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4668182" y="5162326"/>
            <a:ext cx="37407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en-US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ADDIE </a:t>
            </a:r>
            <a:r>
              <a:rPr lang="th-TH" altLang="ko-KR" sz="1200" b="1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5</a:t>
            </a:r>
            <a:endParaRPr lang="th-TH" altLang="ko-KR" sz="1200" b="1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algn="thaiDist">
              <a:buClr>
                <a:schemeClr val="accent1">
                  <a:lumMod val="75000"/>
                </a:schemeClr>
              </a:buClr>
              <a:buSzPct val="106000"/>
            </a:pPr>
            <a:r>
              <a:rPr lang="th-TH" altLang="ko-KR" sz="1200" dirty="0" smtClean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ขั้นตอน</a:t>
            </a:r>
            <a:r>
              <a:rPr lang="th-TH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การประเมินผล (</a:t>
            </a:r>
            <a:r>
              <a:rPr lang="en-US" altLang="ko-KR" sz="1200" dirty="0">
                <a:solidFill>
                  <a:srgbClr val="7030A0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Evaluation)</a:t>
            </a:r>
            <a:endParaRPr lang="th-TH" altLang="ko-KR" sz="1200" dirty="0" smtClean="0">
              <a:solidFill>
                <a:srgbClr val="7030A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1. นำเว็บไซต์ที่ทำการ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ปรับปรุงและพัฒนาแล้วไปประเมินคุณภาพบทเรียนบนเว็บโดย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ผู้เชี่ยวชาญ</a:t>
            </a:r>
          </a:p>
          <a:p>
            <a:pPr marL="403225" indent="-403225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	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นำไปใช้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กับกลุ่มตัวอย่างเพื่อวัดทักษะด้านสารสนเทศ สื่อ และเทคโนโลยี ในศตวรรษที่ 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21 และ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ประเมินความพึงพอใจบทเรียนบนเว็บ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cxnSp>
        <p:nvCxnSpPr>
          <p:cNvPr id="83" name="Straight Connector 82"/>
          <p:cNvCxnSpPr/>
          <p:nvPr/>
        </p:nvCxnSpPr>
        <p:spPr>
          <a:xfrm flipH="1">
            <a:off x="7826188" y="4948516"/>
            <a:ext cx="81891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/>
          <p:cNvSpPr/>
          <p:nvPr/>
        </p:nvSpPr>
        <p:spPr>
          <a:xfrm>
            <a:off x="4456482" y="4457785"/>
            <a:ext cx="3773118" cy="6615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การประเมินผลการ</a:t>
            </a:r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ออกแบบและพัฒนา</a:t>
            </a:r>
          </a:p>
          <a:p>
            <a:pPr algn="ctr"/>
            <a:r>
              <a:rPr lang="th-TH" sz="14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E : Evaluation)</a:t>
            </a:r>
            <a:endParaRPr lang="en-US" sz="110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 flipH="1">
            <a:off x="8611119" y="4616821"/>
            <a:ext cx="81891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8985538" y="4212916"/>
            <a:ext cx="2947292" cy="735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2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การพัฒนาต่อยอดเพื่อเพิ่ม</a:t>
            </a:r>
            <a:r>
              <a:rPr lang="th-TH" sz="12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ประสิทธิภาพ</a:t>
            </a:r>
          </a:p>
          <a:p>
            <a:pPr algn="ctr"/>
            <a:r>
              <a:rPr lang="th-TH" sz="12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O :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Optimization)</a:t>
            </a:r>
            <a:endParaRPr lang="en-US" sz="1050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E799B584-DFA4-4E30-91AB-93E3F74291E0}"/>
              </a:ext>
            </a:extLst>
          </p:cNvPr>
          <p:cNvSpPr txBox="1"/>
          <p:nvPr/>
        </p:nvSpPr>
        <p:spPr>
          <a:xfrm>
            <a:off x="9118960" y="5056150"/>
            <a:ext cx="2680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1. นำ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ผลการประเมินคุณภาพและความพึง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พอใจมาปรับปรุงเว็บไซต์</a:t>
            </a:r>
          </a:p>
          <a:p>
            <a:pPr marL="169863" indent="-169863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2. จัดการ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ข้อมูลให้ทันสมัยอยู่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เสมอ</a:t>
            </a:r>
          </a:p>
          <a:p>
            <a:pPr marL="169863" indent="-169863" algn="thaiDist">
              <a:buClr>
                <a:schemeClr val="accent1">
                  <a:lumMod val="75000"/>
                </a:schemeClr>
              </a:buClr>
              <a:buSzPct val="106000"/>
              <a:tabLst>
                <a:tab pos="287338" algn="l"/>
              </a:tabLst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3. พัฒนา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เว็บไซต์ให้มี ความหลากหลายของสารสนเทศ และ รูปแบบสื่อ เพิ่มเติม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51879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31" grpId="0"/>
      <p:bldP spid="45" grpId="0" animBg="1"/>
      <p:bldP spid="52" grpId="0"/>
      <p:bldP spid="67" grpId="0" animBg="1"/>
      <p:bldP spid="75" grpId="0"/>
      <p:bldP spid="79" grpId="0"/>
      <p:bldP spid="80" grpId="0" animBg="1"/>
      <p:bldP spid="99" grpId="0" animBg="1"/>
      <p:bldP spid="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703" y="182134"/>
            <a:ext cx="33906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</a:t>
            </a:r>
            <a:r>
              <a:rPr lang="th-TH" sz="28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ออกแบบ</a:t>
            </a:r>
            <a:r>
              <a:rPr lang="th-TH" sz="28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และ</a:t>
            </a:r>
          </a:p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พัฒนา</a:t>
            </a:r>
            <a:r>
              <a:rPr lang="th-TH" sz="28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บทเรียนบนเว็บ</a:t>
            </a:r>
            <a:endParaRPr lang="en-US" sz="2800" b="1" dirty="0">
              <a:solidFill>
                <a:schemeClr val="bg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550" y="2703590"/>
            <a:ext cx="51289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บทเรียนทั้งหมด 10 บท ได้แก่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ความรู้เบื้องต้นการออกแบบและพัฒนาเว็บไซต์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แนวคิดการออกแบบเว็บไซต์เพื่องานสารสนเทศ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สถาปัตยกรรมสารสนเทศ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กระบวนการออกแบบและพัฒนาเว็บไซต์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สีและตัวอักษรสำหรับงานเว็บไซต์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การประชาสัมพันธ์และเผยแพร่เว็บไซต์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กฎหมายและความผิดเกี่ยวกับคอมพิวเตอร์</a:t>
            </a: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การออกแบบองค์ประกอบเว็บไซต์ด้วย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Adobe Photoshop</a:t>
            </a:r>
            <a:endParaRPr lang="th-TH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การพัฒนาเว็บไซต์ด้วย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Adobe Dreamweaver</a:t>
            </a:r>
            <a:endParaRPr lang="th-TH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pPr marL="744538" lvl="1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การพัฒนาเว็บไซต์ด้วย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WordPress</a:t>
            </a:r>
            <a:endParaRPr lang="th-TH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8809" y="4993889"/>
            <a:ext cx="4871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ได้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ชุดบทเรียนออนไลน์ที่สมบูรณ์และพร้อมใช้งานจริงรองรับการเรียนรู้ด้วยตนเอง (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Self-learning)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ส่งเสริมทักษะด้านสารสนเทศ สื่อ และเทคโนโลยีในศตวรรษที่ 21 ของนักศึกษา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0115" t="30761" r="27555" b="8791"/>
          <a:stretch/>
        </p:blipFill>
        <p:spPr>
          <a:xfrm>
            <a:off x="5701784" y="463024"/>
            <a:ext cx="3032296" cy="2737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0833" t="23876" r="27813" b="15169"/>
          <a:stretch/>
        </p:blipFill>
        <p:spPr>
          <a:xfrm>
            <a:off x="8904710" y="463025"/>
            <a:ext cx="3028189" cy="2737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2500" t="24247" r="29688" b="16835"/>
          <a:stretch/>
        </p:blipFill>
        <p:spPr>
          <a:xfrm>
            <a:off x="5722985" y="3351356"/>
            <a:ext cx="3032827" cy="30046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32708" t="18875" r="30104" b="10906"/>
          <a:stretch/>
        </p:blipFill>
        <p:spPr>
          <a:xfrm>
            <a:off x="8904709" y="3351356"/>
            <a:ext cx="3028189" cy="30046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420175" y="1262313"/>
            <a:ext cx="4989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พัฒนา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เว็บไซต์จริง ภายใต้ชื่อวิชา 1633603 การออกแบบและพัฒนาเว็บในงานสารสนเทศ และเผยแพร่ที่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http://aj-beer.com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0175" y="1890618"/>
            <a:ext cx="4989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thaiDist">
              <a:buClr>
                <a:schemeClr val="accent1">
                  <a:lumMod val="75000"/>
                </a:schemeClr>
              </a:buClr>
              <a:buSzPct val="106000"/>
              <a:buFont typeface="Wingdings" panose="05000000000000000000" pitchFamily="2" charset="2"/>
              <a:buChar char="v"/>
            </a:pP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รูปแบบการเรียนรู้เนื้อหานำเสนอด้วย ภาษา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HTML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ผ่าน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ระบบ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WordPress</a:t>
            </a:r>
            <a:r>
              <a: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มี</a:t>
            </a:r>
            <a:r>
              <a: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สื่อวิดีทัศน์ประกอบ ทั้งเชิงบรรยายและเชิงปฏิบัติแต่ละบทเรียน มีแบบฝึกหัดท้ายบท เพื่อประเมินความเข้าใจ</a:t>
            </a:r>
          </a:p>
        </p:txBody>
      </p:sp>
    </p:spTree>
    <p:extLst>
      <p:ext uri="{BB962C8B-B14F-4D97-AF65-F5344CB8AC3E}">
        <p14:creationId xmlns:p14="http://schemas.microsoft.com/office/powerpoint/2010/main" val="6602069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ight Arrow 62"/>
          <p:cNvSpPr/>
          <p:nvPr/>
        </p:nvSpPr>
        <p:spPr>
          <a:xfrm>
            <a:off x="7094703" y="1556903"/>
            <a:ext cx="1533237" cy="326439"/>
          </a:xfrm>
          <a:prstGeom prst="rightArrow">
            <a:avLst>
              <a:gd name="adj1" fmla="val 50000"/>
              <a:gd name="adj2" fmla="val 101873"/>
            </a:avLst>
          </a:prstGeom>
          <a:solidFill>
            <a:schemeClr val="bg1"/>
          </a:solidFill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3023301" y="1567327"/>
            <a:ext cx="1243899" cy="326439"/>
          </a:xfrm>
          <a:prstGeom prst="rightArrow">
            <a:avLst>
              <a:gd name="adj1" fmla="val 50000"/>
              <a:gd name="adj2" fmla="val 101873"/>
            </a:avLst>
          </a:prstGeom>
          <a:noFill/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323529" y="1337657"/>
            <a:ext cx="2940012" cy="2186406"/>
            <a:chOff x="733626" y="1405404"/>
            <a:chExt cx="2940012" cy="2186406"/>
          </a:xfrm>
        </p:grpSpPr>
        <p:sp>
          <p:nvSpPr>
            <p:cNvPr id="53" name="Rounded Rectangle 52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4</a:t>
              </a:r>
            </a:p>
            <a:p>
              <a:pPr algn="ctr"/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ทักษะด้านสารสนเทศ สื่อ และเทคโนโลยี ในศตวรรษที่ 21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733626" y="2284273"/>
                  <a:ext cx="2940012" cy="1307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คุณภาพบทเรียนบนเว็บ </a:t>
                  </a:r>
                </a:p>
                <a:p>
                  <a:pPr lvl="1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โดยรวมอยู่ในระดับมาก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en-US" altLang="ko-KR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= 4.28, S.D. = 0.08)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lvl="1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- มีคุณภาพมากที่สุดในด้านเครื่องมือต่าง  ๆ  รองลงมาเป็นด้านการแสดงผล และด้านการนำไปใช้ประโยชน์</a:t>
                  </a: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6" y="2284273"/>
                  <a:ext cx="2940012" cy="130753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t="-1402" r="-1452" b="-2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3912239" y="1334890"/>
            <a:ext cx="3806373" cy="3571937"/>
            <a:chOff x="43506" y="1405404"/>
            <a:chExt cx="3806373" cy="3571937"/>
          </a:xfrm>
        </p:grpSpPr>
        <p:sp>
          <p:nvSpPr>
            <p:cNvPr id="58" name="Rounded Rectangle 57"/>
            <p:cNvSpPr/>
            <p:nvPr/>
          </p:nvSpPr>
          <p:spPr>
            <a:xfrm>
              <a:off x="420598" y="1405404"/>
              <a:ext cx="3253040" cy="1130404"/>
            </a:xfrm>
            <a:prstGeom prst="roundRect">
              <a:avLst>
                <a:gd name="adj" fmla="val 32553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5</a:t>
              </a:r>
            </a:p>
            <a:p>
              <a:pPr algn="ctr"/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การศึกษาทักษะด้านสารสนเทศ สื่อ และเทคโนโลยี ในศตวรรษที่ 21 ของนักศึกษาที่เรียนรู้ด้วยบทเรียนบนเว็บ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43506" y="2669017"/>
                  <a:ext cx="3806373" cy="23083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ผลการศึกษาพบว่า </a:t>
                  </a:r>
                </a:p>
                <a:p>
                  <a:pPr marL="627063" lvl="1" indent="-169863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1. นักศึกษา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ที่เรียนรู้ด้วยบทเรียนบนเว็บมีทักษะความรู้ ความเข้าใจ โดยรวมอยู่ในระดับ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พอใช้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en-US" altLang="ko-KR" sz="1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=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3.17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1.39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627063" lvl="1" indent="-169863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2. รายด้านพบว่า นักศึกษามีทักษะความรู้ ความเข้าใจ ทั้ง 3 ด้าน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ประกอบด้วย </a:t>
                  </a:r>
                  <a:endParaRPr lang="th-TH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627063" lvl="1" indent="-169863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- ความรู้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ด้านสารสนเทศ การสื่อสารและ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เทคโนโลยี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(Information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communication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and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technology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literacy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endParaRPr lang="th-TH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627063" lvl="1" indent="-169863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- ด้าน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สื่อ (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Media literacy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endParaRPr lang="th-TH" altLang="ko-KR" sz="1200" u="sng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1084263" lvl="2" indent="-169863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- ด้าน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การวิเคราะห์สื่อ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Analyze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media)</a:t>
                  </a:r>
                  <a:endParaRPr lang="th-TH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marL="1084263" lvl="2" indent="-457200" algn="thaiDist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b="1" u="sng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อยู่ระดับพอใช้ทุกด้าน</a:t>
                  </a: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06" y="2669017"/>
                  <a:ext cx="3806373" cy="230832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0" t="-528" r="-962" b="-10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/>
          <p:cNvGrpSpPr/>
          <p:nvPr/>
        </p:nvGrpSpPr>
        <p:grpSpPr>
          <a:xfrm>
            <a:off x="8496207" y="1301748"/>
            <a:ext cx="3331726" cy="2184943"/>
            <a:chOff x="562902" y="1405404"/>
            <a:chExt cx="3110736" cy="2184943"/>
          </a:xfrm>
        </p:grpSpPr>
        <p:sp>
          <p:nvSpPr>
            <p:cNvPr id="65" name="Rounded Rectangle 64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6</a:t>
              </a:r>
            </a:p>
            <a:p>
              <a:pPr algn="ctr"/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การศึกษาความ</a:t>
              </a:r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พึงพอใจต่อบทเรียนบนเว็บ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562902" y="2282810"/>
                  <a:ext cx="3069082" cy="1307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ความพึงพอใจที่มีต่อบทเรียน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บนเว็บ </a:t>
                  </a:r>
                </a:p>
                <a:p>
                  <a:pPr lvl="1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โดยรวมอยู่ในระดับมาก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  <m:r>
                        <a:rPr lang="en-US" altLang="ko-KR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LINE Seed Sans TH" panose="020B0303020203020204" pitchFamily="34" charset="-34"/>
                        </a:rPr>
                        <m:t> </m:t>
                      </m:r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=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07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1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.0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7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lvl="1" algn="thaiDist">
                    <a:spcBef>
                      <a:spcPts val="2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ด้านการนำเสนอ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เนื้อหา (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Content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และด้านการออกแบบและจัดรูปแบบ มีความพึงพอใจในระดับมาก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02" y="2282810"/>
                  <a:ext cx="3069082" cy="13075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86" t="-930" r="-1113"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1963810" y="5071177"/>
            <a:ext cx="8110865" cy="1371600"/>
            <a:chOff x="2297159" y="5109883"/>
            <a:chExt cx="8110865" cy="1371600"/>
          </a:xfrm>
        </p:grpSpPr>
        <p:sp>
          <p:nvSpPr>
            <p:cNvPr id="4" name="Rectangle 3"/>
            <p:cNvSpPr/>
            <p:nvPr/>
          </p:nvSpPr>
          <p:spPr>
            <a:xfrm>
              <a:off x="2297159" y="5109883"/>
              <a:ext cx="2429436" cy="1371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ข้อเสนอแนะจากการสังเกตและสอบถามนักศึกษา</a:t>
              </a:r>
              <a:endParaRPr lang="en-US" sz="1600" b="1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23210" y="5109883"/>
              <a:ext cx="2583028" cy="1371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th-TH" sz="1600" b="1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 ด้าน</a:t>
              </a:r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ทักษะการรู้</a:t>
              </a:r>
              <a:r>
                <a:rPr lang="th-TH" sz="1600" b="1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</a:t>
              </a:r>
            </a:p>
            <a:p>
              <a:pPr algn="thaiDist">
                <a:tabLst>
                  <a:tab pos="403225" algn="l"/>
                </a:tabLst>
              </a:pPr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นักศึกษาบางคนยังขาดทักษะพื้นฐาน </a:t>
              </a:r>
              <a:r>
                <a:rPr lang="th-TH" sz="1200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เช่น การ</a:t>
              </a:r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สืบค้นข้อมูลด้วยเทคนิคที่</a:t>
              </a:r>
              <a:r>
                <a:rPr lang="th-TH" sz="1200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หลากหลาย การ</a:t>
              </a:r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ประเมินคุณภาพของ</a:t>
              </a:r>
              <a:r>
                <a:rPr lang="th-TH" sz="1200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 การ</a:t>
              </a:r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คัดกรองข้อมูลที่น่าเชื่อถือ</a:t>
              </a:r>
              <a:endParaRPr lang="en-US" sz="1600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06238" y="5109883"/>
              <a:ext cx="3101786" cy="1371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th-TH" sz="1600" b="1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 สภาพแวดล้อม</a:t>
              </a:r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การเรียนรู้ที่</a:t>
              </a:r>
              <a:r>
                <a:rPr lang="th-TH" sz="1600" b="1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บ้าน</a:t>
              </a:r>
            </a:p>
            <a:p>
              <a:pPr algn="thaiDist">
                <a:tabLst>
                  <a:tab pos="341313" algn="l"/>
                  <a:tab pos="511175" algn="l"/>
                </a:tabLst>
              </a:pPr>
              <a:r>
                <a:rPr lang="th-TH" sz="1200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สภาพแวดล้อมไม่</a:t>
              </a:r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เอื้อต่อการเรียนออนไลน์และการเรียนด้วยตนเอง เช่นถูกผู้ปกครองให้ช่วยทำงานบ้านบ้านเป็นสถานประกอบการ ทำให้นักศึกษาต้องช่วยงาน → ขาดสมาธิและเวลาเรียน</a:t>
              </a:r>
              <a:endParaRPr lang="en-US" sz="1600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32491" y="268154"/>
            <a:ext cx="5879823" cy="560531"/>
            <a:chOff x="447947" y="3710879"/>
            <a:chExt cx="2752725" cy="442426"/>
          </a:xfrm>
        </p:grpSpPr>
        <p:sp>
          <p:nvSpPr>
            <p:cNvPr id="20" name="Rounded Rectangle 19"/>
            <p:cNvSpPr/>
            <p:nvPr/>
          </p:nvSpPr>
          <p:spPr>
            <a:xfrm>
              <a:off x="447947" y="3710879"/>
              <a:ext cx="2752725" cy="4424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8248" y="3772861"/>
              <a:ext cx="1816473" cy="332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ขั้นตอนการวิจัย </a:t>
              </a:r>
              <a:r>
                <a:rPr lang="th-TH" sz="2000" b="1" dirty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6</a:t>
              </a: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ขั้นตอน (ต่อ)</a:t>
              </a:r>
              <a:endPara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67743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2951" y="1128596"/>
            <a:ext cx="820778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การพัฒนาเว็บไซต์สาขาวิชาสารสนเทศศาสตร์และบรรณารักษศาสตร์</a:t>
            </a:r>
          </a:p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คณะมนุษยศาสตร์และสังคมศาสตร์ มหาวิทยาลัยราชภัฏเพชรบุรี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951" y="3147298"/>
            <a:ext cx="8378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ด้วงเบ้า, ไชยยา รัก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มิตร*,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พรเพ็ญ จุไรยานนท์,ชนัยกานต์ เปี่ยม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สง่า (2566) </a:t>
            </a:r>
            <a:endParaRPr lang="th-TH" sz="1200" dirty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วารสารที่ตีพิมพ์ 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วารสารมนุษยศาสตร์และสังคมศาสตร์ มหาวิทยาลัยราชภัฏสวนสุนันทา ปีที่ 6 ฉบับที่ 2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หน้า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68-85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52450" y="219992"/>
            <a:ext cx="6326111" cy="812200"/>
            <a:chOff x="552450" y="219992"/>
            <a:chExt cx="6326111" cy="812200"/>
          </a:xfrm>
        </p:grpSpPr>
        <p:sp>
          <p:nvSpPr>
            <p:cNvPr id="3" name="Rectangle 2"/>
            <p:cNvSpPr/>
            <p:nvPr/>
          </p:nvSpPr>
          <p:spPr>
            <a:xfrm>
              <a:off x="622952" y="358290"/>
              <a:ext cx="23234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3600" b="1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</a:t>
              </a:r>
              <a:endParaRPr lang="ko-KR" altLang="en-US" sz="36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65834" y="551098"/>
              <a:ext cx="3527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cs typeface="LINE Seed Sans TH" panose="020B0303020203020204" pitchFamily="34" charset="-34"/>
                </a:rPr>
                <a:t>ที่ได้รับการตีพิมพ์</a:t>
              </a:r>
              <a:endParaRPr lang="ko-KR" altLang="en-US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52450" y="358290"/>
              <a:ext cx="6168373" cy="577498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5998932" y="219992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704850" y="3850705"/>
            <a:ext cx="3291417" cy="1247130"/>
            <a:chOff x="704850" y="3850705"/>
            <a:chExt cx="3291417" cy="1247130"/>
          </a:xfrm>
        </p:grpSpPr>
        <p:grpSp>
          <p:nvGrpSpPr>
            <p:cNvPr id="13" name="Group 12"/>
            <p:cNvGrpSpPr/>
            <p:nvPr/>
          </p:nvGrpSpPr>
          <p:grpSpPr>
            <a:xfrm>
              <a:off x="704850" y="3850705"/>
              <a:ext cx="2752725" cy="442426"/>
              <a:chOff x="552450" y="3706772"/>
              <a:chExt cx="2752725" cy="44242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25516" y="3764819"/>
                <a:ext cx="231986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วัตถุประสงค์ของการวิจัย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41036" y="4412647"/>
              <a:ext cx="3255231" cy="685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ออกแบบและพัฒนาเว็บไซต์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ประเมินประสิทธิภาพของเว็บไซต์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ประเมินความพึงพอใจ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81450" y="3850705"/>
            <a:ext cx="3051812" cy="1946937"/>
            <a:chOff x="4839434" y="3706772"/>
            <a:chExt cx="2788636" cy="1946937"/>
          </a:xfrm>
        </p:grpSpPr>
        <p:grpSp>
          <p:nvGrpSpPr>
            <p:cNvPr id="18" name="Group 17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รูปแบบการ</a:t>
                </a: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852973" y="4268714"/>
              <a:ext cx="277509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thaiDist"/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งานวิจัยนี้เป็น การวิจัยและพัฒนา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Research &amp; Development: R&amp;D)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โดยใช้กระบวนการ 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 Model 5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 ได้แก่ การวิเคราะห์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Analysis),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Design),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นำไปใช้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Implementation)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และ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การประเมินผล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Evaluation)</a:t>
              </a:r>
              <a:endPara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96175" y="3850705"/>
            <a:ext cx="4424890" cy="2630457"/>
            <a:chOff x="4410860" y="3706772"/>
            <a:chExt cx="3581297" cy="2630457"/>
          </a:xfrm>
        </p:grpSpPr>
        <p:grpSp>
          <p:nvGrpSpPr>
            <p:cNvPr id="23" name="Group 22"/>
            <p:cNvGrpSpPr/>
            <p:nvPr/>
          </p:nvGrpSpPr>
          <p:grpSpPr>
            <a:xfrm>
              <a:off x="4410860" y="3706772"/>
              <a:ext cx="3581297" cy="442426"/>
              <a:chOff x="123876" y="3706772"/>
              <a:chExt cx="3581297" cy="442426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23876" y="3706772"/>
                <a:ext cx="3581297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08867" y="3764819"/>
                <a:ext cx="3496306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กลุ่มตัวอย่างที่ใช้ในการวิจัย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4504120" y="4268714"/>
              <a:ext cx="3488037" cy="206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การศึกษาประสิทธิภาพของ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ผู้เชี่ยวชาญ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มีทั้งหมด 3 คน ได้แก่ ผู้เชี่ยวชาญด้านการออกแบบและพัฒนาเว็บไซต์ จํานวน 1 คน ผู้เชี่ยวชาญด้านเทคโนโลยีการศึกษา จํานวน 1 คน และผู้เชี่ยวชาญด้านสารสนเทศศาสตร์ จํานวน 1 คน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ความพึงพอใจที่มีต่อเว็บไซต์สาขาวิชาสารสนเทศศาสตร์และ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บรรณารักษศาสตร์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ตัวอย่างเป็นบุคคลทั่วไปจํานวน 396 คน โดยใช้สูตรคํานวณเพื่อกําหนดกลุ่มตัวอย่างกรณีไม่ทราบจํานวนประชากรของสมบัติ ท้ายเรือคํา(2553)</a:t>
              </a: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289" y="0"/>
            <a:ext cx="2581447" cy="3666744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0" y="3670518"/>
            <a:ext cx="12192000" cy="3187482"/>
            <a:chOff x="0" y="3670518"/>
            <a:chExt cx="12192000" cy="3187482"/>
          </a:xfrm>
        </p:grpSpPr>
        <p:sp>
          <p:nvSpPr>
            <p:cNvPr id="50" name="Rectangle 49"/>
            <p:cNvSpPr/>
            <p:nvPr/>
          </p:nvSpPr>
          <p:spPr>
            <a:xfrm>
              <a:off x="0" y="3670518"/>
              <a:ext cx="12192000" cy="3187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839261" y="3970221"/>
              <a:ext cx="3528709" cy="442426"/>
              <a:chOff x="552450" y="3706772"/>
              <a:chExt cx="2752725" cy="442426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967373" y="3764819"/>
                <a:ext cx="171592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เครื่องมือที่ใช้ในการวิจัย</a:t>
                </a: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875447" y="4532163"/>
              <a:ext cx="10520155" cy="12780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การศึกษาประสิทธิภาพของเว็บไซต์</a:t>
              </a:r>
              <a:b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1.1 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เว็บไซต์สาขาวิชา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สารสนเทศศาสตร์และบรรณารักษศาสตร์ คณะมนุษยศาสตร์และสังคมศาสตร์ มหาวิทยาลัยราชภัฏเพชรบุรี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1.2 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ประเมินประสิทธิภาพของเว็บไซต์สาขาวิชาสารสนเทศศาสตร์และบรรณารักษศาสตร์ คณะมนุษยศาสตร์และสังคมศาสตร์ มหาวิทยาลัยราชภัฏเพชรบุรี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 startAt="2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ความพึงพอใจที่มีต่อเว็บไซต์สาขาวิชาสารสนเทศศาสตร์และ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บรรณารักษศาสตร์</a:t>
              </a:r>
            </a:p>
            <a:p>
              <a:pPr>
                <a:lnSpc>
                  <a:spcPct val="107000"/>
                </a:lnSpc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2.1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เว็บไซต์สาขาวิชาสารสนเทศศาสตร์และบรรณารักษศาสตร์ คณะมนุษยศาสตร์และสังคมศาสตร์ มหาวิทยาลัยราชภัฏเพชรบุรี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2.2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ประเมินความพึงพอใจที่มีต่อ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เว็บไซต์สาขาวิชาสารสนเทศศาสตร์และบรรณารักษศาสตร์ คณะมนุษยศาสตร์และสังคมศาสตร์ มหาวิทยาลัยราชภัฏเพชรบุรี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-548130" y="6481162"/>
            <a:ext cx="7076878" cy="307913"/>
            <a:chOff x="3077940" y="2030670"/>
            <a:chExt cx="4505734" cy="307913"/>
          </a:xfrm>
        </p:grpSpPr>
        <p:sp>
          <p:nvSpPr>
            <p:cNvPr id="33" name="Rounded Rectangle 32"/>
            <p:cNvSpPr/>
            <p:nvPr/>
          </p:nvSpPr>
          <p:spPr>
            <a:xfrm>
              <a:off x="3077940" y="2030670"/>
              <a:ext cx="4505734" cy="30791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620987" y="2061584"/>
              <a:ext cx="38098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1200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ผลงานการพัฒนาเว็บไซต์เป็นผลงานการศึกษารายวิชาวิจัยฯ ของนักศึกษา นายไชย</a:t>
              </a:r>
              <a:r>
                <a:rPr lang="th-TH" altLang="ko-KR" sz="1200" dirty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ยา รักมิตร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92357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4">
            <a:extLst>
              <a:ext uri="{FF2B5EF4-FFF2-40B4-BE49-F238E27FC236}">
                <a16:creationId xmlns="" xmlns:a16="http://schemas.microsoft.com/office/drawing/2014/main" id="{B1827277-B8E9-996A-ED9A-0BF93C741D09}"/>
              </a:ext>
            </a:extLst>
          </p:cNvPr>
          <p:cNvSpPr/>
          <p:nvPr/>
        </p:nvSpPr>
        <p:spPr>
          <a:xfrm>
            <a:off x="363491" y="323506"/>
            <a:ext cx="2005200" cy="59985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ขั้นที่ 1 ขั้นวิเคราะห์ </a:t>
            </a:r>
          </a:p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(</a:t>
            </a:r>
            <a:r>
              <a:rPr lang="en-US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Analysis) </a:t>
            </a:r>
            <a:endParaRPr lang="th-TH" sz="1100" b="1" dirty="0">
              <a:solidFill>
                <a:schemeClr val="tx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4" name="Rectangle: Rounded Corners 5">
            <a:extLst>
              <a:ext uri="{FF2B5EF4-FFF2-40B4-BE49-F238E27FC236}">
                <a16:creationId xmlns="" xmlns:a16="http://schemas.microsoft.com/office/drawing/2014/main" id="{41D7C9E2-5B0D-2DB6-F6C8-84FF08216EFE}"/>
              </a:ext>
            </a:extLst>
          </p:cNvPr>
          <p:cNvSpPr/>
          <p:nvPr/>
        </p:nvSpPr>
        <p:spPr>
          <a:xfrm>
            <a:off x="2690281" y="323506"/>
            <a:ext cx="2005200" cy="59985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ขั้นที่ 2 ขั้นการออกแบบ (</a:t>
            </a:r>
            <a:r>
              <a:rPr lang="en-US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Design)</a:t>
            </a:r>
            <a:endParaRPr lang="th-TH" sz="1100" b="1" dirty="0">
              <a:solidFill>
                <a:schemeClr val="tx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5" name="Rectangle: Rounded Corners 6">
            <a:extLst>
              <a:ext uri="{FF2B5EF4-FFF2-40B4-BE49-F238E27FC236}">
                <a16:creationId xmlns="" xmlns:a16="http://schemas.microsoft.com/office/drawing/2014/main" id="{57061A08-8122-F205-9740-4BBFAE2DF810}"/>
              </a:ext>
            </a:extLst>
          </p:cNvPr>
          <p:cNvSpPr/>
          <p:nvPr/>
        </p:nvSpPr>
        <p:spPr>
          <a:xfrm>
            <a:off x="5017071" y="323506"/>
            <a:ext cx="2005200" cy="59985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ขั้นที่ 3 ขั้นการพัฒนา (</a:t>
            </a:r>
            <a:r>
              <a:rPr lang="en-US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Development) </a:t>
            </a:r>
            <a:endParaRPr lang="th-TH" sz="1100" b="1" dirty="0">
              <a:solidFill>
                <a:schemeClr val="tx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6" name="Rectangle: Rounded Corners 7">
            <a:extLst>
              <a:ext uri="{FF2B5EF4-FFF2-40B4-BE49-F238E27FC236}">
                <a16:creationId xmlns="" xmlns:a16="http://schemas.microsoft.com/office/drawing/2014/main" id="{B022DDA9-8751-EC1C-3B62-4FC1272438A2}"/>
              </a:ext>
            </a:extLst>
          </p:cNvPr>
          <p:cNvSpPr/>
          <p:nvPr/>
        </p:nvSpPr>
        <p:spPr>
          <a:xfrm>
            <a:off x="7343861" y="323506"/>
            <a:ext cx="2005200" cy="59985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ขั้นที่ 4 ขั้นการนำไปใช้ (</a:t>
            </a:r>
            <a:r>
              <a:rPr lang="en-US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Implementation) </a:t>
            </a:r>
            <a:endParaRPr lang="th-TH" sz="1100" b="1" dirty="0">
              <a:solidFill>
                <a:schemeClr val="tx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7" name="Rectangle: Rounded Corners 8">
            <a:extLst>
              <a:ext uri="{FF2B5EF4-FFF2-40B4-BE49-F238E27FC236}">
                <a16:creationId xmlns="" xmlns:a16="http://schemas.microsoft.com/office/drawing/2014/main" id="{473E196D-D67F-4D47-42E2-0E29A85EE184}"/>
              </a:ext>
            </a:extLst>
          </p:cNvPr>
          <p:cNvSpPr/>
          <p:nvPr/>
        </p:nvSpPr>
        <p:spPr>
          <a:xfrm>
            <a:off x="9683349" y="323506"/>
            <a:ext cx="2273327" cy="59985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ขั้นที่ 5 ขั้นการประเมินผล (</a:t>
            </a:r>
            <a:r>
              <a:rPr lang="en-US" sz="1100" b="1" dirty="0">
                <a:solidFill>
                  <a:schemeClr val="tx1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Evaluation) </a:t>
            </a:r>
            <a:endParaRPr lang="th-TH" sz="1100" b="1" dirty="0">
              <a:solidFill>
                <a:schemeClr val="tx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28CA6F1-516B-9529-4C37-B44EEDFA8319}"/>
              </a:ext>
            </a:extLst>
          </p:cNvPr>
          <p:cNvSpPr/>
          <p:nvPr/>
        </p:nvSpPr>
        <p:spPr>
          <a:xfrm>
            <a:off x="247279" y="997614"/>
            <a:ext cx="2237626" cy="1696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แนวคิดการออกแบบเว็บไซต์และการจัดการระบบเว็บไซต์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องค์ประกอบของเว็บไซต์ภาครัฐ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การออกแบบระบบฐานข้อมูลพื้นฐาน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การออกแบบประสบการณ์ผู้ใช้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UX/UI</a:t>
            </a:r>
            <a:endParaRPr lang="th-TH" sz="14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3C3FAD9B-0683-CB8D-D5D2-133DD04C31B1}"/>
              </a:ext>
            </a:extLst>
          </p:cNvPr>
          <p:cNvSpPr/>
          <p:nvPr/>
        </p:nvSpPr>
        <p:spPr>
          <a:xfrm>
            <a:off x="2534765" y="997614"/>
            <a:ext cx="2232749" cy="21400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การออกแบบเค้าโครงหน้าเว็บไซต์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การออกแบบการจัดวางเนื้อหาหน้าเว็บไซต์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การออกแบบผังเว็บไซต์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การออกแบบระบบนำทาง (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Navigator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หลักการใช้สี/ทฤษฎีสี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หลักการใช้รูปแบบตัวหนังสือ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หลักการออกแบบสื่อและสารสนเทศ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รูปแบบการนำเสนอข้อมูล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Responsive</a:t>
            </a:r>
            <a:endParaRPr lang="th-TH" sz="14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22B78959-D333-6166-CA25-D3C2C41EEB45}"/>
              </a:ext>
            </a:extLst>
          </p:cNvPr>
          <p:cNvSpPr/>
          <p:nvPr/>
        </p:nvSpPr>
        <p:spPr>
          <a:xfrm>
            <a:off x="4919701" y="997614"/>
            <a:ext cx="2222074" cy="1696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การใช้โปรแกรมสำเร็จรูปเพื่อการพัฒนาเว็บไซต์ (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WordPress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การพัฒนาเว็บไซต์ด้วยภาษา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PHP, JAVA, HTML </a:t>
            </a:r>
            <a:endParaRPr lang="th-TH" sz="14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การใช้โปรแกรมจัดการฐานข้อมูล 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MySQL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การใช้โปรแกรมกราฟิก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56DD7F06-CAED-8E7E-6BF2-99B7981AE7AC}"/>
              </a:ext>
            </a:extLst>
          </p:cNvPr>
          <p:cNvSpPr/>
          <p:nvPr/>
        </p:nvSpPr>
        <p:spPr>
          <a:xfrm>
            <a:off x="7232915" y="997614"/>
            <a:ext cx="2273087" cy="2246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การนำเว็บไซต์ขึ้นระบบ</a:t>
            </a:r>
            <a:r>
              <a:rPr lang="en-US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Hosting </a:t>
            </a: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ภายใต้โดเมนเนมของ คณะมนุษยศาสตร์และสังคมศาสตร์ มหาวิทยาลัยราชภัฏเพชรบุรี 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การทดสอบระบบอย่างต่อเนื่องด้วยการใช้อุปกรณ์ต่าง ๆ เช่น คอมพิวเตอร์  แท็บเล็ต สมาร์ทโฟน เป็นต้น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การปรับปรุงแก้ไขอย่างต่อเนื่อง 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DC9F0D4E-356F-6243-FE95-03BFA057A117}"/>
              </a:ext>
            </a:extLst>
          </p:cNvPr>
          <p:cNvSpPr/>
          <p:nvPr/>
        </p:nvSpPr>
        <p:spPr>
          <a:xfrm>
            <a:off x="9658188" y="997614"/>
            <a:ext cx="2273087" cy="2246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การประเมินประสิทธิภาพโดยผู้เชี่ยวชาญ จำนวน 3 ท่าน ผู้เชี่ยวชาญจำนวน 3 คน ประเมินประสิทธิภาพใน 4 ด้านได้แก่ ด้านการออกแบบ ด้านเนื้อหา ด้านระบบนำทาง ด้านการรองรับการใช้งานกับอุปกรณ์อื่น ๆ 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การศึกษาความพึงพอใจของผู้ใช้เว็บไซต์ </a:t>
            </a:r>
          </a:p>
        </p:txBody>
      </p:sp>
      <p:sp>
        <p:nvSpPr>
          <p:cNvPr id="33" name="Rectangle: Rounded Corners 4">
            <a:extLst>
              <a:ext uri="{FF2B5EF4-FFF2-40B4-BE49-F238E27FC236}">
                <a16:creationId xmlns="" xmlns:a16="http://schemas.microsoft.com/office/drawing/2014/main" id="{B1827277-B8E9-996A-ED9A-0BF93C741D09}"/>
              </a:ext>
            </a:extLst>
          </p:cNvPr>
          <p:cNvSpPr/>
          <p:nvPr/>
        </p:nvSpPr>
        <p:spPr>
          <a:xfrm>
            <a:off x="363490" y="3137648"/>
            <a:ext cx="11593185" cy="349623"/>
          </a:xfrm>
          <a:prstGeom prst="roundRect">
            <a:avLst>
              <a:gd name="adj" fmla="val 25595"/>
            </a:avLst>
          </a:prstGeom>
          <a:solidFill>
            <a:srgbClr val="BDCFD1"/>
          </a:solidFill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rgbClr val="002060"/>
                </a:solidFill>
                <a:effectLst/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ผลลัพธ์ที่ได้</a:t>
            </a:r>
            <a:endParaRPr lang="th-TH" sz="1600" b="1" dirty="0">
              <a:solidFill>
                <a:srgbClr val="002060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D28CA6F1-516B-9529-4C37-B44EEDFA8319}"/>
              </a:ext>
            </a:extLst>
          </p:cNvPr>
          <p:cNvSpPr/>
          <p:nvPr/>
        </p:nvSpPr>
        <p:spPr>
          <a:xfrm>
            <a:off x="112226" y="3630474"/>
            <a:ext cx="2391728" cy="189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ข้อมูลพื้นฐาน เพื่อเผยแพร่ข้อมูลและบริการของหน่วยงาน ประกอบด้วย  ข้อมูลเกี่ยวกับหน่วยงาน ข้อมูลเกี่ยวกับผู้บริหาร คณาจารย์  ข่าวสารประชาสัมพันธ์ ที่แบ่งเป็นข่าวประชาสัมพันธ์ทั่วไป ข่าวรับสมัครนักศึกษา ข่าวทุนการศึกษา ข่าวรับสมัครงาน ข่าวกิจกรรมอบรม ฯลฯ เว็บลิงค์ที่เกี่ยวข้องภายในมหาวิทยาลัยราชภัฏเพชรบุรีและหน่วยงานส่งเสริมการศึกษานอกมหาวิทยาลัย  คลังความรู้ หรือบทเรียนบนเว็บไซต์ </a:t>
            </a: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ส่วนของการสร้างปฏิสัมพันธ์กับผู้ใช้บริการ ประกอบด้วย ช่องทางการติดต่อสื่อสารกับผู้ใช้บริการ ที่ให้แสดงข้อเสนอแนะผ่านสื่อสังคมออนไลน์ / แบบสำรวจออนไลน์ในการให้บริการของหน่วยงาน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3C3FAD9B-0683-CB8D-D5D2-133DD04C31B1}"/>
              </a:ext>
            </a:extLst>
          </p:cNvPr>
          <p:cNvSpPr/>
          <p:nvPr/>
        </p:nvSpPr>
        <p:spPr>
          <a:xfrm>
            <a:off x="2553815" y="3630474"/>
            <a:ext cx="2194974" cy="2388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 algn="thaiDist"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ได้เค้าโครงหน้าเว็บไซต์หลัก และหน้าเนื้อหาที่เป็นรูปแบบเดียวกันทั้งเว็บไซต์ โดยมีการจัดวางรูปภาพประกอบคำบรรยาย กรณีที่มีลิงค์เพื่อเชื่อมโยงเนื้อหาจากภายนอกจะปรากฎปุ่มให้เข้าถึงเนื้อหาต่าง ๆ ทุกครั้ง </a:t>
            </a:r>
          </a:p>
          <a:p>
            <a:pPr marL="169863" indent="-169863" algn="thaiDist"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ระบบนำทางจะปรากฎทุกหน้าของเว็บไซต์เพื่อง่ายต่อการเลือกใช้และเข้าถึงหน้าเนื้อหาต่าง ๆ และมีแสดงหัวข้อหน้าที่กำลังใช้งานอยู่</a:t>
            </a:r>
          </a:p>
          <a:p>
            <a:pPr marL="169863" indent="-169863" algn="thaiDist"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การเลือกใช้สี จะเน้นโทนสีที่เป็นสีอัตลักษณ์ของสาขาวิชาด้วยการเลือกใช้สีแดงเลือดหมู สีม่วงแดง และสีชมพูแดงเป็นหลัก</a:t>
            </a:r>
          </a:p>
          <a:p>
            <a:pPr marL="169863" indent="-169863" algn="thaiDist"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ใช้ตัวหนังสือที่ไม่มีหัว ฟอนต์ </a:t>
            </a:r>
            <a:r>
              <a:rPr lang="en-US" sz="120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Kanit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ดูทันสมัย อย่างง่าย</a:t>
            </a:r>
          </a:p>
          <a:p>
            <a:pPr marL="169863" indent="-169863" algn="thaiDist"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เว็บไซต์รองรับรูปแบบการนำเสนอข้อมูล </a:t>
            </a:r>
            <a:r>
              <a: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Responsive</a:t>
            </a:r>
            <a:endParaRPr lang="th-TH" sz="1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22B78959-D333-6166-CA25-D3C2C41EEB45}"/>
              </a:ext>
            </a:extLst>
          </p:cNvPr>
          <p:cNvSpPr/>
          <p:nvPr/>
        </p:nvSpPr>
        <p:spPr>
          <a:xfrm>
            <a:off x="4902890" y="3630474"/>
            <a:ext cx="2222074" cy="189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ได้เว็บไซต์ที่สมบูรณ์และมีระบบจัดการหลังบ้านที่ง่าต่อการใช้งาน ระบบรองรับการใช้ภาษา </a:t>
            </a:r>
            <a:r>
              <a: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PHP, JAVA, HTML 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และควบคู่กับโปรแกรมจัดการฐานข้อมูล </a:t>
            </a:r>
            <a:r>
              <a: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MySQL</a:t>
            </a: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โปรแกรมกราฟิกเพื่อการตัดต่อภาพทำให้เว็บไซต์มีเนื้อหาและภาพประกอบที่น่าสนใจและดึงดูดสายตาผู้เข้าชม</a:t>
            </a:r>
            <a:endParaRPr lang="en-US" sz="1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56DD7F06-CAED-8E7E-6BF2-99B7981AE7AC}"/>
              </a:ext>
            </a:extLst>
          </p:cNvPr>
          <p:cNvSpPr/>
          <p:nvPr/>
        </p:nvSpPr>
        <p:spPr>
          <a:xfrm>
            <a:off x="7251964" y="3630474"/>
            <a:ext cx="2273087" cy="2507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เว็บไซต์นำขึ้นระบบ</a:t>
            </a:r>
            <a:r>
              <a: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Hosting 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ภายใต้โดเมนเนมของ คณะมนุษยศาสตร์และสังคมศาสตร์ มหาวิทยาลัยราชภัฏเพชรบุรี โดยใช้ชื่อ </a:t>
            </a:r>
            <a:endParaRPr lang="th-TH" sz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แสดงผลผ่านคอมพิวเตอร์  แท็บเล็ต สมาร์ทโฟน ได้ดี ด้วยการปรับปรุงแลแก้ไขอย่างต่อเนื่อง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DC9F0D4E-356F-6243-FE95-03BFA057A117}"/>
              </a:ext>
            </a:extLst>
          </p:cNvPr>
          <p:cNvSpPr/>
          <p:nvPr/>
        </p:nvSpPr>
        <p:spPr>
          <a:xfrm>
            <a:off x="9677237" y="3630474"/>
            <a:ext cx="2350989" cy="3084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ผู้เชี่ยวชาญมีความคิดเห็นว่าเว็บไซต์ที่ได้รับการพัฒนาตาม </a:t>
            </a:r>
            <a:r>
              <a:rPr lang="en-US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ADDIE MODEL 5 </a:t>
            </a: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ขั้นตอนเป็นไปอย่างมีประเภทภาพโดยรวมอยู่ในระดับมาก </a:t>
            </a: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ผู้ใช้งานเว็บไซต์ มีความพึงพอใจต่อการใช้งานเว็บไซต์อยู่ในระดับมาก </a:t>
            </a: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เว็บไซต์เพื่อการประชาสัมพันธ์ข้อมูลข่าวสารได้รับผลตอบรับเป็นอย่างดีในการจัดกิจกรรมอบรมเชิงปฏิบัติการของสาขาวิชา เป็นที่สนใจของนักวิชาชีพทางสารสนเทศศาสตร์ฯ เป็นอย่างมาก </a:t>
            </a:r>
          </a:p>
          <a:p>
            <a:pPr marL="169863" indent="-169863" algn="thaiDist">
              <a:buFont typeface="+mj-lt"/>
              <a:buAutoNum type="arabicPeriod"/>
            </a:pPr>
            <a:r>
              <a:rPr lang="th-TH" sz="1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ในปีการศึกษา 2566 มีนักศึกษาเข้าศึกษาต่อในระดับปริญญาตรีของสาขาวิชาไม่น้อยกว่าร้อยละ 65 โดยเว็บไซต์ให้ข้อมูลพื้นฐานของสาขาวิชาเพื่อช่วยให้นักเรียนตัดสินใจเข้าศึกษาต่อ</a:t>
            </a:r>
          </a:p>
        </p:txBody>
      </p:sp>
    </p:spTree>
    <p:extLst>
      <p:ext uri="{BB962C8B-B14F-4D97-AF65-F5344CB8AC3E}">
        <p14:creationId xmlns:p14="http://schemas.microsoft.com/office/powerpoint/2010/main" val="1602137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9300" y="239284"/>
            <a:ext cx="9288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ผลการพัฒนาเว็บไซต์สาขาวิชาสารสนเทศศาสตร์และ</a:t>
            </a:r>
            <a:r>
              <a:rPr lang="th-TH" sz="20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บรรณารักษศาสตร์</a:t>
            </a:r>
          </a:p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คณะ</a:t>
            </a:r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มนุษยศาสตร์และสังคมศาสตร์ มหาวิทยาลัยราชภัฏเพชรบุรี</a:t>
            </a:r>
            <a:endParaRPr lang="en-US" sz="2000" b="1" dirty="0">
              <a:solidFill>
                <a:schemeClr val="bg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20174" y="1262313"/>
            <a:ext cx="11186673" cy="2234565"/>
            <a:chOff x="420174" y="1262313"/>
            <a:chExt cx="11186673" cy="2234565"/>
          </a:xfrm>
        </p:grpSpPr>
        <p:sp>
          <p:nvSpPr>
            <p:cNvPr id="11" name="Rectangle 10"/>
            <p:cNvSpPr/>
            <p:nvPr/>
          </p:nvSpPr>
          <p:spPr>
            <a:xfrm>
              <a:off x="420174" y="1262313"/>
              <a:ext cx="59520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 เว็บไซต์สาขาวิชาสารสนเทศศาสตร์และบรรณารักษศาสตร์ คณะมนุษยศาสตร์และสังคมศาสตร์ มหาวิทยาลัยราชภัฏเพชรบุรี ผู้วิจัย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ออกแบบเค้าโครง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 (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Layout)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ที่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ประกอบด้วย 4 ส่วน ได้แก่ ส่วนที่ 1 ส่วนหัวของเนื้อหา (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Page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Header)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ประกอบด้วย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ตราสัญลักษณ์ของหน่วยงาน เมนูต่าง ๆ ในเว็บไซต์ และภาพประกอบเว็บไซต์ (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Banner) 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71525" y="1262313"/>
              <a:ext cx="10835322" cy="2234565"/>
              <a:chOff x="771525" y="1262313"/>
              <a:chExt cx="10835322" cy="2234565"/>
            </a:xfrm>
          </p:grpSpPr>
          <p:pic>
            <p:nvPicPr>
              <p:cNvPr id="12" name="Picture 11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8653"/>
              <a:stretch/>
            </p:blipFill>
            <p:spPr bwMode="auto">
              <a:xfrm>
                <a:off x="6776402" y="1262313"/>
                <a:ext cx="4830445" cy="2234565"/>
              </a:xfrm>
              <a:prstGeom prst="rect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771525" y="2102835"/>
                <a:ext cx="6004877" cy="1450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771525" y="2408453"/>
            <a:ext cx="5819776" cy="3306547"/>
            <a:chOff x="771525" y="2408453"/>
            <a:chExt cx="5819776" cy="3306547"/>
          </a:xfrm>
        </p:grpSpPr>
        <p:pic>
          <p:nvPicPr>
            <p:cNvPr id="14" name="Picture 13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09" t="21968" r="9640" b="36075"/>
            <a:stretch/>
          </p:blipFill>
          <p:spPr bwMode="auto">
            <a:xfrm>
              <a:off x="771525" y="2408454"/>
              <a:ext cx="2979709" cy="3306546"/>
            </a:xfrm>
            <a:prstGeom prst="rect">
              <a:avLst/>
            </a:prstGeom>
            <a:ln w="952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lc="http://schemas.openxmlformats.org/drawingml/2006/lockedCanvas" xmlns:ask="http://schemas.microsoft.com/office/drawing/2018/sketchyshapes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831562" y="2408453"/>
              <a:ext cx="254066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ส่วนที่ 2 ส่วนของเนื้อหา (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Page Body)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ประกอบด้วย หัวข้อการรับสมัครนักศึกษาใหม่ ประจำปการศึกษา 2566  ข้อมูลการแนะนำสาขาวิชาหรือหลักสูตรที่เปิดสอน และผลงานของนักศึกษา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36335" y="3850599"/>
              <a:ext cx="2654966" cy="1636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31562" y="3793448"/>
            <a:ext cx="7874663" cy="1854877"/>
            <a:chOff x="3831562" y="3793448"/>
            <a:chExt cx="7874663" cy="1854877"/>
          </a:xfrm>
        </p:grpSpPr>
        <p:pic>
          <p:nvPicPr>
            <p:cNvPr id="20" name="Picture 19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6" t="84238" r="4492" b="972"/>
            <a:stretch/>
          </p:blipFill>
          <p:spPr bwMode="auto">
            <a:xfrm>
              <a:off x="6776402" y="3793448"/>
              <a:ext cx="4929823" cy="1854877"/>
            </a:xfrm>
            <a:prstGeom prst="rect">
              <a:avLst/>
            </a:prstGeom>
            <a:ln w="952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lc="http://schemas.openxmlformats.org/drawingml/2006/lockedCanvas" xmlns:ask="http://schemas.microsoft.com/office/drawing/2018/sketchyshapes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4111910" y="5484687"/>
              <a:ext cx="2654966" cy="1636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31562" y="4082799"/>
              <a:ext cx="286451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ส่วนที่ 3 ส่วนท้ายของหน้า (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Page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Footer)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ประกอบด้วย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ช่องทางการติดต่อสาขาวิชาสารสนเทศศาสตร์และบรรณารักษศาสตร์ แผนที่แสดงที่ตั้งของหน่วยงาน และช่องทางติดตามข้อมูลข่าวสารความเคลื่อนไหวของสาขาวิชา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5300" y="1133475"/>
            <a:ext cx="11468100" cy="4581525"/>
            <a:chOff x="495300" y="1133475"/>
            <a:chExt cx="11468100" cy="4581525"/>
          </a:xfrm>
        </p:grpSpPr>
        <p:sp>
          <p:nvSpPr>
            <p:cNvPr id="24" name="Rectangle 23"/>
            <p:cNvSpPr/>
            <p:nvPr/>
          </p:nvSpPr>
          <p:spPr>
            <a:xfrm>
              <a:off x="495300" y="1133475"/>
              <a:ext cx="11468100" cy="4581525"/>
            </a:xfrm>
            <a:prstGeom prst="rect">
              <a:avLst/>
            </a:prstGeom>
            <a:solidFill>
              <a:srgbClr val="BDCF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09" t="64449" r="7523" b="16952"/>
            <a:stretch/>
          </p:blipFill>
          <p:spPr bwMode="auto">
            <a:xfrm>
              <a:off x="4380328" y="1427680"/>
              <a:ext cx="7008962" cy="3475339"/>
            </a:xfrm>
            <a:prstGeom prst="rect">
              <a:avLst/>
            </a:prstGeom>
            <a:ln w="952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lc="http://schemas.openxmlformats.org/drawingml/2006/lockedCanvas" xmlns:ask="http://schemas.microsoft.com/office/drawing/2018/sketchyshapes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572574" y="1414713"/>
              <a:ext cx="3590197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ส่วนที่ 4 ส่วนประกอบย่อยอื่น ๆ เช่น </a:t>
              </a:r>
              <a:endParaRPr lang="th-TH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lvl="1" algn="thaiDist"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พื้นที่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การเผยแพร่ข่าวสารและการประชาสัมพันธ์ข่าวสารต่าง ๆ ที่เกี่ยวข้องกับสาขาวิชา เช่น ข่าวสารการรับสมัครงานในศาสตร์วิชาชีพสารสนเทศศาสตร์และบรรณารักษศาสตร์ ข่าวสารการอบรมสัมมนา เป็นต้น และระบบสารสนเทศสำหรับอาจารย์และนักศึกษาในมหาวิทยาลัยที่ใช้บ่อย ในส่วนนี้มีใช้ระบบจัดการเนื้อหาอัตโนมัติมาช่วยในการแสดงผลข่าวสารต่าง ๆ ตามการลงเนื้อหาล่าสุดดึงข้อมูลจากวันและเวลา ด้วยการแบ่งหมวดหมู่ข่าวสารต่าง </a:t>
              </a:r>
              <a:r>
                <a:rPr lang="th-TH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ๆ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99362" y="1131285"/>
            <a:ext cx="11468100" cy="4581525"/>
            <a:chOff x="299362" y="1131285"/>
            <a:chExt cx="11468100" cy="4581525"/>
          </a:xfrm>
        </p:grpSpPr>
        <p:sp>
          <p:nvSpPr>
            <p:cNvPr id="28" name="Rectangle 27"/>
            <p:cNvSpPr/>
            <p:nvPr/>
          </p:nvSpPr>
          <p:spPr>
            <a:xfrm>
              <a:off x="299362" y="1131285"/>
              <a:ext cx="11468100" cy="4581525"/>
            </a:xfrm>
            <a:prstGeom prst="rect">
              <a:avLst/>
            </a:prstGeom>
            <a:solidFill>
              <a:srgbClr val="BDCF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110185" y="1326678"/>
              <a:ext cx="9960165" cy="4009724"/>
              <a:chOff x="420174" y="1243740"/>
              <a:chExt cx="9960165" cy="4009724"/>
            </a:xfrm>
          </p:grpSpPr>
          <p:pic>
            <p:nvPicPr>
              <p:cNvPr id="29" name="Picture 28"/>
              <p:cNvPicPr/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98" t="1408" r="55262"/>
              <a:stretch/>
            </p:blipFill>
            <p:spPr>
              <a:xfrm>
                <a:off x="420174" y="1262313"/>
                <a:ext cx="2333625" cy="3991151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/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591" t="1408" r="5267"/>
              <a:stretch/>
            </p:blipFill>
            <p:spPr>
              <a:xfrm>
                <a:off x="3010246" y="1262313"/>
                <a:ext cx="2305050" cy="3991151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/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97" t="2611" r="55556" b="33164"/>
              <a:stretch/>
            </p:blipFill>
            <p:spPr bwMode="auto">
              <a:xfrm>
                <a:off x="5541659" y="1262313"/>
                <a:ext cx="2343150" cy="286702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2" name="Picture 31"/>
              <p:cNvPicPr/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33" t="3251" r="5620" b="32524"/>
              <a:stretch/>
            </p:blipFill>
            <p:spPr bwMode="auto">
              <a:xfrm>
                <a:off x="8037189" y="1243740"/>
                <a:ext cx="2343150" cy="286702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26058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9300" y="239284"/>
            <a:ext cx="9288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ผลการพัฒนาเว็บไซต์สาขาวิชาสารสนเทศศาสตร์และ</a:t>
            </a:r>
            <a:r>
              <a:rPr lang="th-TH" sz="20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บรรณารักษศาสตร์</a:t>
            </a:r>
          </a:p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คณะ</a:t>
            </a:r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มนุษยศาสตร์และสังคมศาสตร์ มหาวิทยาลัยราชภัฏเพชรบุรี</a:t>
            </a:r>
            <a:endParaRPr lang="en-US" sz="2000" b="1" dirty="0">
              <a:solidFill>
                <a:schemeClr val="bg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3528" y="1337657"/>
            <a:ext cx="5105722" cy="2623449"/>
            <a:chOff x="733626" y="1405404"/>
            <a:chExt cx="3215995" cy="2623449"/>
          </a:xfrm>
        </p:grpSpPr>
        <p:sp>
          <p:nvSpPr>
            <p:cNvPr id="5" name="Rounded Rectangle 4"/>
            <p:cNvSpPr/>
            <p:nvPr/>
          </p:nvSpPr>
          <p:spPr>
            <a:xfrm>
              <a:off x="743660" y="1405404"/>
              <a:ext cx="3205961" cy="7387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ประสิทธิภาพเว็บไซต์สาขาวิชาสารสนเทศ</a:t>
              </a:r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ศาสตร์</a:t>
              </a:r>
            </a:p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บรรณารักษศาสตร์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733626" y="2284273"/>
                  <a:ext cx="3132000" cy="1744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ประสิทธิภาพโดยรวมอยู่ในระดับมาก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4.43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S.D. = 0.24) 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เป็นราย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1. ด้าน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การออกแบบ อ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ยู่ในระดับมากที่สุด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4.53, S.D. = 0.23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 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2. ด้าน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เนื้อหา อยู่ในระดับมากที่สุด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4.53, S.D. = 0.30) 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3. ด้าน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การรองรับการใช้งานกับอุปกรณ์อื่น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ๆ 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อยู่ในระดับ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4.41, S.D. = 0.28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6" y="2284273"/>
                  <a:ext cx="3132000" cy="174458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r="-1593" b="-17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6486203" y="1337657"/>
            <a:ext cx="5105722" cy="2623449"/>
            <a:chOff x="733626" y="1405404"/>
            <a:chExt cx="3215995" cy="2623449"/>
          </a:xfrm>
        </p:grpSpPr>
        <p:sp>
          <p:nvSpPr>
            <p:cNvPr id="11" name="Rounded Rectangle 10"/>
            <p:cNvSpPr/>
            <p:nvPr/>
          </p:nvSpPr>
          <p:spPr>
            <a:xfrm>
              <a:off x="743660" y="1405404"/>
              <a:ext cx="3205961" cy="7387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ความพึงพอใจต่อเว็บไซต์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สาขาวิชาสารสนเทศ</a:t>
              </a:r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ศาสตร์</a:t>
              </a:r>
            </a:p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บรรณารักษศาสตร์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733626" y="2284273"/>
                  <a:ext cx="3132000" cy="1744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ความพึงพอใจโดยรวม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อยู่ในระดับมาก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= 4.16, S.D. = 0.26) 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เป็นราย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 ด้านการใช้ประโยชน์จากเว็บไซต์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อยู่ในระดับมาก 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4.30, S.D. = 0.38)  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2. ด้าน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เนื้อหา อยู่ในระดับ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4.16, S.D. = 0.36) 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3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 ด้านการออกแบบ อยู่ในระดับ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 4.02, S.D. = 0.32)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6" y="2284273"/>
                  <a:ext cx="3132000" cy="174458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17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35030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2951" y="1128596"/>
            <a:ext cx="82077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</a:t>
            </a: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ออกแบบและการพัฒนา</a:t>
            </a: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เว็บไซต์</a:t>
            </a:r>
          </a:p>
          <a:p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วัด</a:t>
            </a: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มหาธาตุวรวิหาร จังหวัด</a:t>
            </a: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เพชรบุรี</a:t>
            </a:r>
            <a:endParaRPr lang="th-TH" sz="3200" b="1" dirty="0">
              <a:solidFill>
                <a:schemeClr val="accent2">
                  <a:lumMod val="50000"/>
                </a:schemeClr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4850" y="2167789"/>
            <a:ext cx="8378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ธนกฤต พุ่มไสว, ศราวุฒิ ด้วงเบ้า, สัญญา ธีระเดชอุปถัมภ์, และปิยวรรณ คุสินธุ์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(2567) </a:t>
            </a:r>
            <a:endParaRPr lang="th-TH" sz="1200" dirty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  <a:p>
            <a:r>
              <a: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วารสารที่ตีพิมพ์ </a:t>
            </a:r>
            <a:r>
              <a:rPr lang="en-US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 </a:t>
            </a:r>
            <a:r>
              <a: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วารสารเทคโนโลยีสารสนเทศและนวัตกรรม, </a:t>
            </a:r>
            <a:r>
              <a: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ปีที่ 23 ฉบับที่ 2, หน้า 30-50.</a:t>
            </a:r>
            <a:endParaRPr lang="th-TH" sz="1200" dirty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2450" y="219992"/>
            <a:ext cx="6326111" cy="812200"/>
            <a:chOff x="552450" y="219992"/>
            <a:chExt cx="6326111" cy="812200"/>
          </a:xfrm>
        </p:grpSpPr>
        <p:sp>
          <p:nvSpPr>
            <p:cNvPr id="3" name="Rectangle 2"/>
            <p:cNvSpPr/>
            <p:nvPr/>
          </p:nvSpPr>
          <p:spPr>
            <a:xfrm>
              <a:off x="622952" y="358290"/>
              <a:ext cx="23234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3600" b="1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</a:t>
              </a:r>
              <a:endParaRPr lang="ko-KR" altLang="en-US" sz="36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65834" y="551098"/>
              <a:ext cx="3527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cs typeface="LINE Seed Sans TH" panose="020B0303020203020204" pitchFamily="34" charset="-34"/>
                </a:rPr>
                <a:t>ที่ได้รับการตีพิมพ์</a:t>
              </a:r>
              <a:endParaRPr lang="ko-KR" altLang="en-US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52450" y="358290"/>
              <a:ext cx="6168373" cy="577498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JREC6402 – TRECA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83" b="13698"/>
            <a:stretch/>
          </p:blipFill>
          <p:spPr bwMode="auto">
            <a:xfrm>
              <a:off x="5998932" y="219992"/>
              <a:ext cx="879629" cy="81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/>
          <p:cNvGrpSpPr/>
          <p:nvPr/>
        </p:nvGrpSpPr>
        <p:grpSpPr>
          <a:xfrm>
            <a:off x="704850" y="3850705"/>
            <a:ext cx="2971801" cy="2432839"/>
            <a:chOff x="704850" y="3850705"/>
            <a:chExt cx="2971801" cy="2432839"/>
          </a:xfrm>
        </p:grpSpPr>
        <p:grpSp>
          <p:nvGrpSpPr>
            <p:cNvPr id="13" name="Group 12"/>
            <p:cNvGrpSpPr/>
            <p:nvPr/>
          </p:nvGrpSpPr>
          <p:grpSpPr>
            <a:xfrm>
              <a:off x="704850" y="3850705"/>
              <a:ext cx="2752725" cy="442426"/>
              <a:chOff x="552450" y="3706772"/>
              <a:chExt cx="2752725" cy="442426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25516" y="3764819"/>
                <a:ext cx="231986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วัตถุประสงค์ของการวิจัย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41037" y="4412647"/>
              <a:ext cx="2935614" cy="18708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ออกแบบและพัฒนาเว็บไซต์วัดมหาธาตุวรวิหาร (พระอารามหลวง) จังหวัด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เพชรบุรี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ประเมินประสิทธิภาพของเว็บไซต์วัดมหาธาตุวรวิหาร (พระอารามหลวง) จังหวัด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เพชรบุรี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ประเมินความพึงพอใจของผู้ใช้ที่มีต่อเว็บไซต์วัดมหาธาตุวรวิหาร (พระอารามหลวง) จังหวัดเพชรบุรี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81450" y="3850705"/>
            <a:ext cx="3051812" cy="2131602"/>
            <a:chOff x="4839434" y="3706772"/>
            <a:chExt cx="2788636" cy="2131602"/>
          </a:xfrm>
        </p:grpSpPr>
        <p:grpSp>
          <p:nvGrpSpPr>
            <p:cNvPr id="18" name="Group 17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รูปแบบการ</a:t>
                </a: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852973" y="4268714"/>
              <a:ext cx="277509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thaiDist"/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งานวิจัยนี้เป็น การวิจัยและพัฒนา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Research &amp; Development: R&amp;D)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โดยใช้กระบวนการ 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 Model 5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 ได้แก่ การวิเคราะห์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Analysis),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Design),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Development),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การ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นำไปใช้ (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Implementation)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และ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การประเมินผล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Evaluation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)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และมาตรฐานการพัฒนาเว็บไซต์ภาครัฐ และ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Responsive Web</a:t>
              </a:r>
              <a:endPara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96175" y="3850705"/>
            <a:ext cx="4424890" cy="2630457"/>
            <a:chOff x="4410860" y="3706772"/>
            <a:chExt cx="3581297" cy="2630457"/>
          </a:xfrm>
        </p:grpSpPr>
        <p:grpSp>
          <p:nvGrpSpPr>
            <p:cNvPr id="23" name="Group 22"/>
            <p:cNvGrpSpPr/>
            <p:nvPr/>
          </p:nvGrpSpPr>
          <p:grpSpPr>
            <a:xfrm>
              <a:off x="4410860" y="3706772"/>
              <a:ext cx="3581297" cy="442426"/>
              <a:chOff x="123876" y="3706772"/>
              <a:chExt cx="3581297" cy="442426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123876" y="3706772"/>
                <a:ext cx="3581297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08867" y="3764819"/>
                <a:ext cx="3496306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กลุ่มตัวอย่างที่ใช้ในการวิจัย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4504120" y="4268714"/>
              <a:ext cx="3488037" cy="206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การศึกษาประสิทธิภาพของ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ผู้เชี่ยวชาญ</a:t>
              </a:r>
              <a:r>
                <a:rPr lang="en-US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มีทั้งหมด 3 คน ได้แก่ ผู้เชี่ยวชาญด้านการออกแบบและพัฒนาเว็บไซต์ จํานวน 1 คน ผู้เชี่ยวชาญด้านเทคโนโลยีการศึกษา จํานวน 1 คน และผู้เชี่ยวชาญด้านสารสนเทศศาสตร์ จํานวน 1 คน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ความพึงพอใจที่มีต่อเว็บไซต์สาขาวิชาสารสนเทศศาสตร์และ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บรรณารักษศาสตร์</a:t>
              </a:r>
              <a:b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ตัวอย่างเป็นบุคคลทั่วไปจํานวน 396 คน โดยใช้สูตรคํานวณเพื่อกําหนดกลุ่มตัวอย่างกรณีไม่ทราบจํานวนประชากรของสมบัติ ท้ายเรือคํา(2553)</a:t>
              </a: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931" y="0"/>
            <a:ext cx="2592388" cy="3666744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0" y="3670518"/>
            <a:ext cx="12192000" cy="3187482"/>
            <a:chOff x="0" y="3670518"/>
            <a:chExt cx="12192000" cy="3187482"/>
          </a:xfrm>
        </p:grpSpPr>
        <p:sp>
          <p:nvSpPr>
            <p:cNvPr id="37" name="Rectangle 36"/>
            <p:cNvSpPr/>
            <p:nvPr/>
          </p:nvSpPr>
          <p:spPr>
            <a:xfrm>
              <a:off x="0" y="3670518"/>
              <a:ext cx="12192000" cy="3187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839261" y="3970221"/>
              <a:ext cx="3528709" cy="442426"/>
              <a:chOff x="552450" y="3706772"/>
              <a:chExt cx="2752725" cy="442426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67373" y="3764819"/>
                <a:ext cx="171592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เครื่องมือที่ใช้ในการวิจัย</a:t>
                </a: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875447" y="4532163"/>
              <a:ext cx="10520155" cy="12780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การศึกษาประสิทธิภาพของเว็บไซต์</a:t>
              </a:r>
              <a:b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1.1เว็บไซต์วัดมหาธาตุวรวิหาร (พระอารามหลวง) จังหวัดเพชรบุรี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1.2 แบบ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ประเมินประสิทธิภาพของเว็บไซต์วัดมหาธาตุวรวิหาร (พระอารามหลวง) จังหวัด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เพชรบุรี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 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ความพึงพอใจที่มีต่อเว็บไซต์วัดมหาธาตุวรวิหาร (พระอารามหลวง) จังหวัดเพชรบุรี</a:t>
              </a:r>
              <a:endPara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2.1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เว็บไซต์เว็บไซต์วัดมหาธาตุวรวิหาร (พระอารามหลวง) จังหวัด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เพชรบุรี</a:t>
              </a:r>
            </a:p>
            <a:p>
              <a:pPr>
                <a:lnSpc>
                  <a:spcPct val="107000"/>
                </a:lnSpc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2.2 แบบประเมินความพึงพอใจที่มี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ต่อเว็บไซต์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วัดมหาธาตุวรวิหาร (พระอารามหลวง) จังหวัดเพชรบุรี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-548130" y="6481162"/>
            <a:ext cx="7076878" cy="307913"/>
            <a:chOff x="3077940" y="2030670"/>
            <a:chExt cx="4505734" cy="307913"/>
          </a:xfrm>
        </p:grpSpPr>
        <p:sp>
          <p:nvSpPr>
            <p:cNvPr id="33" name="Rounded Rectangle 32"/>
            <p:cNvSpPr/>
            <p:nvPr/>
          </p:nvSpPr>
          <p:spPr>
            <a:xfrm>
              <a:off x="3077940" y="2030670"/>
              <a:ext cx="4505734" cy="30791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620987" y="2061584"/>
              <a:ext cx="38098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1200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ผลงานการพัฒนาเว็บไซต์เป็นผลงานการศึกษารายวิชาวิจัยฯ ของนักศึกษา </a:t>
              </a:r>
              <a:r>
                <a:rPr lang="th-TH" altLang="ko-KR" sz="1200" dirty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นายธนกฤต พุ่มไสว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8840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75"/>
          <a:stretch/>
        </p:blipFill>
        <p:spPr bwMode="auto">
          <a:xfrm>
            <a:off x="123824" y="942975"/>
            <a:ext cx="6086475" cy="453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6029324" y="938213"/>
            <a:ext cx="6086475" cy="4795837"/>
            <a:chOff x="6210299" y="90488"/>
            <a:chExt cx="6086475" cy="4795837"/>
          </a:xfrm>
        </p:grpSpPr>
        <p:pic>
          <p:nvPicPr>
            <p:cNvPr id="19" name="Picture 18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347" b="95"/>
            <a:stretch/>
          </p:blipFill>
          <p:spPr bwMode="auto">
            <a:xfrm>
              <a:off x="6210299" y="571501"/>
              <a:ext cx="6086475" cy="4314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747"/>
            <a:stretch/>
          </p:blipFill>
          <p:spPr bwMode="auto">
            <a:xfrm>
              <a:off x="6210299" y="90488"/>
              <a:ext cx="6086475" cy="4667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417367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6924" y="267859"/>
            <a:ext cx="9288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ผลการพัฒนาเว็บไซต์วัดมหาธาตุวรวิหาร (พระอารามหลวง) จังหวัดเพชรบุรี</a:t>
            </a:r>
            <a:endParaRPr lang="en-US" sz="2000" b="1" dirty="0">
              <a:solidFill>
                <a:schemeClr val="bg1"/>
              </a:solidFill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59321" y="601294"/>
            <a:ext cx="3988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https://mahathatpb.com</a:t>
            </a:r>
          </a:p>
        </p:txBody>
      </p:sp>
      <p:pic>
        <p:nvPicPr>
          <p:cNvPr id="35" name="รูปภาพ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3539"/>
          <a:stretch/>
        </p:blipFill>
        <p:spPr bwMode="auto">
          <a:xfrm>
            <a:off x="307022" y="1261110"/>
            <a:ext cx="3979013" cy="1855790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k="http://schemas.microsoft.com/office/drawing/2018/sketchyshapes" xmlns:lc="http://schemas.openxmlformats.org/drawingml/2006/lockedCanva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รูปภาพ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7" b="39106"/>
          <a:stretch/>
        </p:blipFill>
        <p:spPr bwMode="auto">
          <a:xfrm>
            <a:off x="4359161" y="1261110"/>
            <a:ext cx="3300730" cy="448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k="http://schemas.microsoft.com/office/drawing/2018/sketchyshapes" xmlns:lc="http://schemas.openxmlformats.org/drawingml/2006/lockedCanva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รูปภาพ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28" b="-295"/>
          <a:stretch/>
        </p:blipFill>
        <p:spPr bwMode="auto">
          <a:xfrm>
            <a:off x="307022" y="3247072"/>
            <a:ext cx="3977214" cy="2020253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k="http://schemas.microsoft.com/office/drawing/2018/sketchyshapes" xmlns:lc="http://schemas.openxmlformats.org/drawingml/2006/lockedCanva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รูปภาพ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017" y="1261110"/>
            <a:ext cx="1849288" cy="5130164"/>
          </a:xfrm>
          <a:prstGeom prst="rect">
            <a:avLst/>
          </a:prstGeom>
          <a:noFill/>
          <a:ln w="6350">
            <a:noFill/>
          </a:ln>
        </p:spPr>
      </p:pic>
      <p:grpSp>
        <p:nvGrpSpPr>
          <p:cNvPr id="41" name="กลุ่ม 16"/>
          <p:cNvGrpSpPr/>
          <p:nvPr/>
        </p:nvGrpSpPr>
        <p:grpSpPr>
          <a:xfrm>
            <a:off x="9757405" y="1261110"/>
            <a:ext cx="2263145" cy="5116768"/>
            <a:chOff x="0" y="0"/>
            <a:chExt cx="2735580" cy="6184901"/>
          </a:xfrm>
        </p:grpSpPr>
        <p:pic>
          <p:nvPicPr>
            <p:cNvPr id="42" name="รูปภาพ 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85"/>
            <a:stretch/>
          </p:blipFill>
          <p:spPr bwMode="auto">
            <a:xfrm>
              <a:off x="0" y="0"/>
              <a:ext cx="2735580" cy="570865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k="http://schemas.microsoft.com/office/drawing/2018/sketchyshapes" xmlns:lc="http://schemas.openxmlformats.org/drawingml/2006/lockedCanva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3" name="รูปภาพ 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381" b="-788"/>
            <a:stretch/>
          </p:blipFill>
          <p:spPr bwMode="auto">
            <a:xfrm>
              <a:off x="0" y="5708650"/>
              <a:ext cx="2735580" cy="47625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k="http://schemas.microsoft.com/office/drawing/2018/sketchyshapes" xmlns:lc="http://schemas.openxmlformats.org/drawingml/2006/lockedCanva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19708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17875" y="410734"/>
            <a:ext cx="9288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ผลการพัฒนาเว็บไซต์เว็บไซต์วัดมหาธาตุวรวิหาร (พระอารามหลวง) จังหวัดเพชรบุรี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3528" y="1337657"/>
            <a:ext cx="5248597" cy="3757927"/>
            <a:chOff x="733626" y="1405404"/>
            <a:chExt cx="3305989" cy="3757927"/>
          </a:xfrm>
        </p:grpSpPr>
        <p:sp>
          <p:nvSpPr>
            <p:cNvPr id="5" name="Rounded Rectangle 4"/>
            <p:cNvSpPr/>
            <p:nvPr/>
          </p:nvSpPr>
          <p:spPr>
            <a:xfrm>
              <a:off x="743660" y="1405404"/>
              <a:ext cx="3205961" cy="7387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ประสิทธิภาพเว็บไซต์วัดมหาธาตุวรวิหาร </a:t>
              </a:r>
              <a:endParaRPr lang="th-TH" sz="1600" b="1" dirty="0" smtClean="0">
                <a:solidFill>
                  <a:schemeClr val="accent1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(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พระอารามหลวง) จังหวัดเพชรบุรี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733626" y="2284273"/>
                  <a:ext cx="3305989" cy="28790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ประสิทธิภาพโดยรวมอยู่ในระดับมาก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36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8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en-US" altLang="ko-K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เป็นราย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1.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ด้านการรองรับการใช้งานกับอุปกรณ์อื่น ๆ </a:t>
                  </a:r>
                  <a:endParaRPr lang="th-TH" altLang="ko-KR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50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77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มีประสิทธิภาพระดับมากที่สุด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2. ด้านเนื้อหา</a:t>
                  </a:r>
                  <a:endParaRPr lang="th-TH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32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76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มีประสิทธิภาพระดับ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การออกแบบ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24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84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มีประสิทธิภาพระดับมาก</a:t>
                  </a:r>
                  <a:endParaRPr lang="th-TH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endParaRPr lang="th-TH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endParaRPr lang="th-TH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6" y="2284273"/>
                  <a:ext cx="3305989" cy="2879058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348" b="-12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6390953" y="1337657"/>
            <a:ext cx="5448622" cy="3423155"/>
            <a:chOff x="733626" y="1405404"/>
            <a:chExt cx="3431981" cy="3423155"/>
          </a:xfrm>
        </p:grpSpPr>
        <p:sp>
          <p:nvSpPr>
            <p:cNvPr id="11" name="Rounded Rectangle 10"/>
            <p:cNvSpPr/>
            <p:nvPr/>
          </p:nvSpPr>
          <p:spPr>
            <a:xfrm>
              <a:off x="743660" y="1405404"/>
              <a:ext cx="3205961" cy="7387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ความพึงพอใจต่อเว็บไซต์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วัดมหาธาตุวรวิหาร </a:t>
              </a:r>
              <a:endParaRPr lang="th-TH" sz="1600" b="1" dirty="0" smtClean="0">
                <a:solidFill>
                  <a:schemeClr val="accent1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ctr"/>
              <a:r>
                <a:rPr lang="th-TH" sz="1600" b="1" dirty="0" smtClean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(</a:t>
              </a:r>
              <a:r>
                <a:rPr lang="th-TH" sz="1600" b="1" dirty="0">
                  <a:solidFill>
                    <a:schemeClr val="accent1">
                      <a:lumMod val="50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พระอารามหลวง) จังหวัดเพชรบุรี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733626" y="2284273"/>
                  <a:ext cx="3431981" cy="25442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ความพึงพอใจโดยรวม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อยู่ในระดับ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4.29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67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พิจารณาเป็นรายด้าน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1. ด้านการใช้ประโยชน์จากเว็บไซต์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58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56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มีประสิทธิภาพระดับมากที่สุด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2. ด้านการนำเสนอ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เนื้อหา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42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75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มีประสิทธิภาพระดับมาก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3. ด้านการออกแบบ</a:t>
                  </a: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         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3.87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70</a:t>
                  </a:r>
                  <a:r>
                    <a:rPr lang="en-US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มีประสิทธิภาพระดับมาก</a:t>
                  </a:r>
                  <a:endParaRPr lang="th-TH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spcBef>
                      <a:spcPts val="5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endParaRPr lang="th-TH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6" y="2284273"/>
                  <a:ext cx="3431981" cy="254428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336" t="-959" b="-16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0" y="5071177"/>
            <a:ext cx="12192000" cy="1371600"/>
            <a:chOff x="2297159" y="5109883"/>
            <a:chExt cx="8110865" cy="1371600"/>
          </a:xfrm>
          <a:solidFill>
            <a:schemeClr val="bg1"/>
          </a:solidFill>
        </p:grpSpPr>
        <p:sp>
          <p:nvSpPr>
            <p:cNvPr id="13" name="Rectangle 12"/>
            <p:cNvSpPr/>
            <p:nvPr/>
          </p:nvSpPr>
          <p:spPr>
            <a:xfrm>
              <a:off x="2297159" y="5109883"/>
              <a:ext cx="2429436" cy="1371600"/>
            </a:xfrm>
            <a:prstGeom prst="rect">
              <a:avLst/>
            </a:prstGeom>
            <a:grpFill/>
            <a:ln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ข้อเสนอแนะเพิ่มเติมของผู้ใช้ที่มีต่อเว็บไซต์วัดมหาธาตุวรวิหาร </a:t>
              </a:r>
              <a:endParaRPr lang="th-TH" sz="1600" b="1" dirty="0" smtClean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ctr"/>
              <a:r>
                <a:rPr lang="th-TH" sz="1600" b="1" dirty="0" smtClean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(</a:t>
              </a:r>
              <a:r>
                <a:rPr lang="th-TH" sz="1600" b="1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พระอารามหลวง) จังหวัดเพชรบุรี </a:t>
              </a:r>
              <a:endParaRPr lang="en-US" sz="1600" b="1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23209" y="5109883"/>
              <a:ext cx="2015915" cy="1371600"/>
            </a:xfrm>
            <a:prstGeom prst="rect">
              <a:avLst/>
            </a:prstGeom>
            <a:grpFill/>
            <a:ln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ควรมีการจัดทำระบบฐานข้อมูลร่วมกับการพัฒนาเว็บไซต์ เพื่อเป็นคลังสถาบันประจำหน่วยงานในการเก็บสารสนเทศและจดหมายเหตุของวัด ทำให้ผู้ใช้บริการสามารถสืบค้นข้อมูลสารสนเทศต่าง ๆ ได้อย่างหลากหลาย </a:t>
              </a:r>
              <a:endParaRPr lang="en-US" sz="1200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39124" y="5109883"/>
              <a:ext cx="3668900" cy="1371600"/>
            </a:xfrm>
            <a:prstGeom prst="rect">
              <a:avLst/>
            </a:prstGeom>
            <a:grpFill/>
            <a:ln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h-TH" sz="1200" dirty="0">
                  <a:solidFill>
                    <a:schemeClr val="tx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การออกแบบเว็บไซต์ ยังไม่มีความน่าสนใจมาก มีพื้นที่ว่างมากไป ช่องว่างระหว่างเนื้อหาของหัวข้อหลัก ๆ มาเกินไป ดังนั้นผู้พัฒนาเว็บไซต์จะต้องมีการวางแผนการออกแบบ การเลือกใช้ธีม การเลือกใช้ตัวหนังสือที่เน้นเอกลักษณ์ของหน่วยงานมากขึ้น และต้องใช้แนวคิดการออกแบบและการจัดการพื้นที่ว่างให้เหมาะสม</a:t>
              </a:r>
              <a:endParaRPr lang="en-US" sz="1200" dirty="0">
                <a:solidFill>
                  <a:schemeClr val="tx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32619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622952" y="358290"/>
            <a:ext cx="2323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ko-KR" sz="3600" b="1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งานวิจัย</a:t>
            </a:r>
            <a:endParaRPr lang="ko-KR" altLang="en-US" sz="3600" b="1" dirty="0">
              <a:solidFill>
                <a:schemeClr val="accent4">
                  <a:lumMod val="75000"/>
                </a:schemeClr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52450" y="2699054"/>
            <a:ext cx="7330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เจ้าของบทความ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: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ศราวุฒิ ด้วง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เบ้า  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มัทนพร แก้ว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ทอง  นฤมล เจริญลิบ</a:t>
            </a:r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/>
            </a:r>
            <a:b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ส่ง</a:t>
            </a:r>
            <a:r>
              <a:rPr lang="th-TH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เพื่อตีพิมพ์ </a:t>
            </a:r>
            <a:r>
              <a:rPr lang="en-US" sz="14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:</a:t>
            </a:r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วารสารวิชาการ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มนุษยศาสตร์และสังคมศาสตร์ มหาวิทยาลัยราชภัฏนครปฐม</a:t>
            </a:r>
            <a:b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</a:br>
            <a:r>
              <a:rPr lang="th-TH" sz="1400" b="1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วันที่</a:t>
            </a:r>
            <a:r>
              <a:rPr lang="th-TH" sz="14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 2 กันยายน </a:t>
            </a:r>
            <a:r>
              <a:rPr lang="th-TH" sz="14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2568</a:t>
            </a:r>
            <a:endParaRPr lang="en-US" sz="1400" dirty="0" smtClean="0">
              <a:latin typeface="LINE Seed Sans TH" panose="020B0303020203020204" pitchFamily="34" charset="-34"/>
              <a:ea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265834" y="551098"/>
            <a:ext cx="3527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ko-KR" b="1" dirty="0" smtClean="0">
                <a:solidFill>
                  <a:srgbClr val="C00000"/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rPr>
              <a:t>ที่รอตอบรับการตีพิมพ์</a:t>
            </a:r>
            <a:endParaRPr lang="ko-KR" altLang="en-US" b="1" dirty="0">
              <a:solidFill>
                <a:srgbClr val="C00000"/>
              </a:solidFill>
              <a:latin typeface="LINE Seed Sans TH" panose="020B0303020203020204" pitchFamily="34" charset="-34"/>
              <a:cs typeface="LINE Seed Sans TH" panose="020B0303020203020204" pitchFamily="34" charset="-34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52450" y="1129394"/>
            <a:ext cx="6781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การออกแบบสารสนเทศเพื่อ</a:t>
            </a: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ส่งเสริม</a:t>
            </a:r>
          </a:p>
          <a:p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การ</a:t>
            </a: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ท่องเที่ยววัดใหญ่สุวรรณาราม จังหวัด</a:t>
            </a: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rPr>
              <a:t>เพชรบุรี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552450" y="358290"/>
            <a:ext cx="6168373" cy="577498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52450" y="3706772"/>
            <a:ext cx="3009901" cy="2630457"/>
            <a:chOff x="552450" y="3706772"/>
            <a:chExt cx="3009901" cy="2630457"/>
          </a:xfrm>
        </p:grpSpPr>
        <p:grpSp>
          <p:nvGrpSpPr>
            <p:cNvPr id="68" name="Group 67"/>
            <p:cNvGrpSpPr/>
            <p:nvPr/>
          </p:nvGrpSpPr>
          <p:grpSpPr>
            <a:xfrm>
              <a:off x="552450" y="3706772"/>
              <a:ext cx="2752725" cy="442426"/>
              <a:chOff x="552450" y="3706772"/>
              <a:chExt cx="2752725" cy="442426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725516" y="3764819"/>
                <a:ext cx="231986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วัตถุประสงค์ของการวิจัย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67" name="Rectangle 66"/>
            <p:cNvSpPr/>
            <p:nvPr/>
          </p:nvSpPr>
          <p:spPr>
            <a:xfrm>
              <a:off x="588637" y="4268714"/>
              <a:ext cx="2973714" cy="206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ศึกษาความต้องการสารสนเทศเพื่อส่งเสริมการท่องเที่ยววัดใหญ่สุวรรณาราม 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ออกแบบสารสนเทศสารสนเทศเพื่อส่งเสริมการท่องเที่ยววัดใหญ่สุวรรณาราม 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ประเมินคุณภาพสื่อสารสนเทศสารสนเทศเพื่อส่งเสริมการท่องเที่ยววัดใหญ่สุวรรณาราม 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ศึกษาความพึงพอใจของนักท่องเที่ยวที่มีต่อสารสนเทศสารสนเทศเพื่อส่งเสริมการท่องเที่ยววัดใหญ่สุวรรณา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ราม</a:t>
              </a:r>
              <a:endParaRPr lang="en-US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791292" y="3706772"/>
            <a:ext cx="2837716" cy="2147184"/>
            <a:chOff x="4839434" y="3706772"/>
            <a:chExt cx="2837716" cy="2147184"/>
          </a:xfrm>
        </p:grpSpPr>
        <p:grpSp>
          <p:nvGrpSpPr>
            <p:cNvPr id="76" name="Group 75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รูปแบบการ</a:t>
                </a: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4902053" y="4284296"/>
              <a:ext cx="277509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งานวิจัยเรื่องนี้เป็นรูปแบบการวิจัยและพัฒนา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Research and Development: R&amp;D)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โดยอาศัยกรอบแนวคิด 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ADDIE Model 5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 ได้แก่ การวิเคราะห์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Analysis),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Design),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การพัฒนา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Development),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การนำไปใช้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Implementation)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และการประเมินผล (</a:t>
              </a:r>
              <a:r>
                <a:rPr lang="en-US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Evaluation)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281782" y="0"/>
            <a:ext cx="4910218" cy="3532018"/>
            <a:chOff x="7281782" y="0"/>
            <a:chExt cx="4910218" cy="3532018"/>
          </a:xfrm>
        </p:grpSpPr>
        <p:pic>
          <p:nvPicPr>
            <p:cNvPr id="4100" name="Picture 4" descr="วัดใหญ่สุวรรณาราม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23" t="1176" r="11907" b="11177"/>
            <a:stretch/>
          </p:blipFill>
          <p:spPr bwMode="auto">
            <a:xfrm>
              <a:off x="7281782" y="0"/>
              <a:ext cx="2920918" cy="2794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วัดใหญ่สุวรรณาราม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8" r="12347" b="24144"/>
            <a:stretch/>
          </p:blipFill>
          <p:spPr bwMode="auto">
            <a:xfrm>
              <a:off x="9953625" y="0"/>
              <a:ext cx="2238375" cy="2794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ศาลาการเปรียญวัดใหญ่สุวรรณาราม (11) - Muang Boran Museum | Muang Boran  Museum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382" b="13240"/>
            <a:stretch/>
          </p:blipFill>
          <p:spPr bwMode="auto">
            <a:xfrm>
              <a:off x="7281782" y="2550943"/>
              <a:ext cx="2921149" cy="981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วัดใหญ่สุวรรณารามวรวิหาร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84" b="7300"/>
            <a:stretch/>
          </p:blipFill>
          <p:spPr bwMode="auto">
            <a:xfrm>
              <a:off x="9953625" y="2550943"/>
              <a:ext cx="2238375" cy="981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6802073" y="3711720"/>
            <a:ext cx="5285151" cy="3039737"/>
            <a:chOff x="4839434" y="3706772"/>
            <a:chExt cx="2921972" cy="3039737"/>
          </a:xfrm>
        </p:grpSpPr>
        <p:grpSp>
          <p:nvGrpSpPr>
            <p:cNvPr id="23" name="Group 22"/>
            <p:cNvGrpSpPr/>
            <p:nvPr/>
          </p:nvGrpSpPr>
          <p:grpSpPr>
            <a:xfrm>
              <a:off x="4839434" y="3706772"/>
              <a:ext cx="2752725" cy="442426"/>
              <a:chOff x="552450" y="3706772"/>
              <a:chExt cx="2752725" cy="442426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25515" y="3764819"/>
                <a:ext cx="2368225" cy="355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 smtClean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กลุ่มตัวอย่างที่ใช้ในการวิจัย</a:t>
                </a:r>
                <a:endParaRPr lang="en-US" sz="1100" dirty="0">
                  <a:solidFill>
                    <a:schemeClr val="bg1"/>
                  </a:solidFill>
                  <a:effectLst/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4902053" y="4284296"/>
              <a:ext cx="2859353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buAutoNum type="arabicPeriod"/>
              </a:pPr>
              <a:r>
                <a:rPr lang="th-TH" sz="11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1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ความต้องการสารสนเทศของ</a:t>
              </a:r>
              <a:r>
                <a:rPr lang="th-TH" sz="11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นักท่องเที่ยว</a:t>
              </a:r>
              <a:r>
                <a:rPr lang="th-TH" sz="11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1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1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กลุ่มตัวอย่างเป็นนักท่องเที่ยว</a:t>
              </a:r>
              <a: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ที่มาเที่ยวในวัดใหญ่สุวรรณาราม จังหวัดเพชรบุรี </a:t>
              </a:r>
              <a:r>
                <a:rPr lang="th-TH" sz="11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กำหนด</a:t>
              </a:r>
              <a: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ขนาดกลุ่มตัวอย่างโดยใช้สูตรของคอแครน (1977 อ้างถึงใน จักรพันธ์ กิตตินรรัตน์ และอรณัฏฐ์ อชีรญาวัฒน์,  2567) กำหนดสัดส่วนที่ระดับความเชื่อมั่น 95% ได้ขนาดกลุ่มตัวอย่าง จำนวน 384 คน </a:t>
              </a:r>
              <a:endParaRPr lang="th-TH" sz="11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28600" indent="-228600">
                <a:buAutoNum type="arabicPeriod"/>
              </a:pPr>
              <a:r>
                <a:rPr lang="th-TH" sz="11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การศึกษาคุณภาพสื่อสารสนเทศเพื่อส่งเสริมการท่องเที่ยว</a:t>
              </a:r>
              <a:r>
                <a:rPr lang="th-TH" sz="11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1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กลุ่มตัวอย่างเป็นผู้เชี่ยวชาญ จำนวน 5 คน ได้แก่ ผู้เชี่ยวชาญด้านการออกแบบสื่อประชาสัมพันธ์ 1 คน ด้านการออกแบบสารสนเทศ 2 คน และด้านสารสนเทศศาสตร์และดิจิทัลคอนเทนต์ จำนวน 2 คน </a:t>
              </a:r>
              <a:endParaRPr lang="th-TH" sz="11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228600" indent="-228600">
                <a:buAutoNum type="arabicPeriod"/>
              </a:pPr>
              <a:r>
                <a:rPr lang="th-TH" sz="11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การศึกษาความพึงพอใจของ</a:t>
              </a:r>
              <a:r>
                <a:rPr lang="th-TH" sz="11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นักท่องเที่ยว</a:t>
              </a:r>
              <a: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/>
              </a:r>
              <a:b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1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กลุ่มตัวอย่างเป็นนักท่องเที่ยวที่มาเที่ยวในวัดใหญ่สุวรรณาราม จังหวัดเพชรบุรี กำหนดขนาดกลุ่มตัวอย่างโดยใช้สูตรของคอแครน (1977 อ้างถึงใน จักรพันธ์ กิตตินรรัตน์ และอรณัฏฐ์ อชีรญาวัฒน์,  2567) กำหนดสัดส่วนที่ระดับความเชื่อมั่น 95% ได้ขนาดกลุ่มตัวอย่าง จำนวน 384 คน 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0" y="3670518"/>
            <a:ext cx="12192000" cy="3187482"/>
            <a:chOff x="0" y="3670518"/>
            <a:chExt cx="12192000" cy="3187482"/>
          </a:xfrm>
        </p:grpSpPr>
        <p:sp>
          <p:nvSpPr>
            <p:cNvPr id="29" name="Rectangle 28"/>
            <p:cNvSpPr/>
            <p:nvPr/>
          </p:nvSpPr>
          <p:spPr>
            <a:xfrm>
              <a:off x="0" y="3670518"/>
              <a:ext cx="12192000" cy="3187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39261" y="3970221"/>
              <a:ext cx="3528709" cy="442426"/>
              <a:chOff x="552450" y="3706772"/>
              <a:chExt cx="2752725" cy="442426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552450" y="3706772"/>
                <a:ext cx="2752725" cy="44242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967373" y="3764819"/>
                <a:ext cx="1715926" cy="355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  <a:tabLst>
                    <a:tab pos="450215" algn="l"/>
                    <a:tab pos="540385" algn="l"/>
                  </a:tabLst>
                </a:pPr>
                <a:r>
                  <a:rPr lang="th-TH" sz="1600" b="1" dirty="0">
                    <a:solidFill>
                      <a:schemeClr val="bg1"/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เครื่องมือที่ใช้ในการวิจัย</a:t>
                </a: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875447" y="4532163"/>
              <a:ext cx="10520155" cy="1673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AutoNum type="arabicPeriod"/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ความต้องการสารสนเทศของ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นักท่องเที่ยว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แบบสอบถามความต้องการสารสนเทศของนักท่องเที่ยวที่มาเที่ยวในวัดใหญ่สุวรรณาราม จังหวัด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เพชรบุรี</a:t>
              </a:r>
              <a:endParaRPr lang="th-TH" sz="1200" dirty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. </a:t>
              </a: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คุณภาพสื่อสารสนเทศเพื่อส่งเสริมการท่องเที่ยววัดใหญ่สุวรรณาราม จังหวัดเพชรบุรี</a:t>
              </a:r>
              <a:b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2.1  สื่อสารสนเทศ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เพื่อส่งเสริมการท่องเที่ยววัดใหญ่สุวรรณาราม จังหวัดเพชรบุรี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2.2 แบบประเมินคุณภาพสื่อสารสนเทศเพื่อส่งเสริมการท่องเที่ยววัดใหญ่สุวรรณาราม จังหวัดเพชรบุรี</a:t>
              </a:r>
              <a:b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</a:t>
              </a: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. การศึกษาความพึงพอใจของนักท่องเที่ยวที่มีต่อสื่อสารสนเทศเพื่อส่งเสริมการท่องเที่ยววัดใหญ่สุวรรณาราม จังหวัดเพชรบุรี </a:t>
              </a:r>
              <a:endParaRPr lang="th-TH" sz="1200" b="1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1200" b="1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3.1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สื่อสารสนเทศเพื่อส่งเสริมการท่องเที่ยววัดใหญ่สุวรรณาราม จังหวัดเพชรบุรี </a:t>
              </a:r>
              <a:endParaRPr lang="th-TH" sz="1200" dirty="0" smtClean="0"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>
                <a:lnSpc>
                  <a:spcPct val="107000"/>
                </a:lnSpc>
                <a:tabLst>
                  <a:tab pos="450215" algn="l"/>
                  <a:tab pos="540385" algn="l"/>
                </a:tabLst>
              </a:pPr>
              <a:r>
                <a:rPr lang="th-TH" sz="1200" b="1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3.2 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แบบประเมินความพึงพอใจที่มี</a:t>
              </a:r>
              <a:r>
                <a:rPr lang="th-TH" sz="1200" dirty="0" smtClean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ต่อสื่อ</a:t>
              </a:r>
              <a:r>
                <a:rPr lang="th-TH" sz="1200" dirty="0"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สารสนเทศเพื่อส่งเสริมการท่องเที่ยววัดใหญ่สุวรรณาราม จังหวัดเพชรบุรี 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-548130" y="6481162"/>
            <a:ext cx="7625009" cy="307913"/>
            <a:chOff x="3077940" y="2030670"/>
            <a:chExt cx="4854720" cy="307913"/>
          </a:xfrm>
        </p:grpSpPr>
        <p:sp>
          <p:nvSpPr>
            <p:cNvPr id="35" name="Rounded Rectangle 34"/>
            <p:cNvSpPr/>
            <p:nvPr/>
          </p:nvSpPr>
          <p:spPr>
            <a:xfrm>
              <a:off x="3077940" y="2030670"/>
              <a:ext cx="4751868" cy="30791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620987" y="2061584"/>
              <a:ext cx="43116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h-TH" altLang="ko-KR" sz="1200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ผลงานการพัฒนาเว็บไซต์เป็นผลงานการศึกษารายวิชานวัตกรรม</a:t>
              </a:r>
              <a:r>
                <a:rPr lang="th-TH" altLang="ko-KR" sz="1200" dirty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ฯ  โดยมัทนพร แก้วทอง  นฤมล เจริญลิบ 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ight Arrow 62"/>
          <p:cNvSpPr/>
          <p:nvPr/>
        </p:nvSpPr>
        <p:spPr>
          <a:xfrm>
            <a:off x="7094703" y="1556903"/>
            <a:ext cx="1533237" cy="326439"/>
          </a:xfrm>
          <a:prstGeom prst="rightArrow">
            <a:avLst>
              <a:gd name="adj1" fmla="val 50000"/>
              <a:gd name="adj2" fmla="val 101873"/>
            </a:avLst>
          </a:prstGeom>
          <a:solidFill>
            <a:schemeClr val="bg1"/>
          </a:solidFill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3023301" y="1567327"/>
            <a:ext cx="1243899" cy="326439"/>
          </a:xfrm>
          <a:prstGeom prst="rightArrow">
            <a:avLst>
              <a:gd name="adj1" fmla="val 50000"/>
              <a:gd name="adj2" fmla="val 101873"/>
            </a:avLst>
          </a:prstGeom>
          <a:noFill/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323529" y="1337657"/>
            <a:ext cx="2940012" cy="3002527"/>
            <a:chOff x="733626" y="1405404"/>
            <a:chExt cx="2940012" cy="3002527"/>
          </a:xfrm>
        </p:grpSpPr>
        <p:sp>
          <p:nvSpPr>
            <p:cNvPr id="53" name="Rounded Rectangle 52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1</a:t>
              </a:r>
            </a:p>
            <a:p>
              <a:pPr algn="ctr"/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การศึกษาแนวคิดและทฤษฎีที่เกี่ยวข้อง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733626" y="2284273"/>
              <a:ext cx="294001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การศึกษาข้อมูลเบื้องต้น เป็นการศึกษาข้อมูลที่เกี่ยวข้องกับการออกแบบสารสนเทศและกระบวนการคิดเชิงออกแบบ รวมถึงพฤติกรรมและความต้องการสารสนเทศ การประชาสัมพันธ์และการเผยแพร่ข่าวสาร รูปแบบและประเภทของสารสนเทศ รวมถึงสารสนเทศที่ใช้ในการส่งเสริมการท่องเที่ยว เพื่อให้ได้แนวคิดและหลักการที่เป็นพื้นฐานในการพัฒนางานวิจัยและชิ้นงาน พร้อมกำหนดขั้นตอนและแนวทางการวิจัยที่ชัดเจน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917576" y="1334890"/>
            <a:ext cx="4007224" cy="3370396"/>
            <a:chOff x="48843" y="1405404"/>
            <a:chExt cx="4007224" cy="3370396"/>
          </a:xfrm>
        </p:grpSpPr>
        <p:sp>
          <p:nvSpPr>
            <p:cNvPr id="58" name="Rounded Rectangle 57"/>
            <p:cNvSpPr/>
            <p:nvPr/>
          </p:nvSpPr>
          <p:spPr>
            <a:xfrm>
              <a:off x="420598" y="1405404"/>
              <a:ext cx="3253040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2</a:t>
              </a:r>
            </a:p>
            <a:p>
              <a:pPr algn="ctr"/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การศึกษาความต้องการสารสนเทศของนักท่องเที่ยว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48843" y="2282810"/>
              <a:ext cx="4007224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แบบสอบถามความต้องการสารสนเทศของนักท่องเที่ยวที่มาเที่ยวในวัดใหญ่สุวรรณาราม จังหวัดเพชรบุรี มี 4 ตอน ประกอบด้วย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lvl="1" algn="thaiDist"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ตอน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ที่ 1 ข้อมูลทั่วไปของผู้ตอบแบบสอบถาม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lvl="1" algn="thaiDist"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ตอน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ที่ 2 พฤติกรรมการท่องเที่ยว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lvl="1" algn="thaiDist"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ตอน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ที่ 3 ความต้องการสารสนเทศเพื่อการท่องเที่ยว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วัด</a:t>
              </a:r>
              <a:b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</a:b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               ใหญ่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สุวรรณาราม จังหวัดเพชรบุรี </a:t>
              </a:r>
              <a:endParaRPr lang="th-TH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marL="171450" indent="-171450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เก็บข้อมูลด้วยการลงพื้นที่เก็บข้อมูลกับนักท่องเที่ยว ณ วัดใหญ่สุวรรณาราม จังหวัดเพชรบุรี โดยใช้แบบฟอร์ม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ออนไลน์</a:t>
              </a:r>
            </a:p>
            <a:p>
              <a:pPr marL="171450" indent="-171450" algn="thaiDist"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นักท่องเที่ยวประกอบด้วยทั้งนักท่องเที่ยวชาวไทยและชาวต่างประเทศ โดยแบบสอบถามจะทำออกเป็น 3 ภาษา ทั้งภาษาไทย ภาษาอังกฤษ และภาษาจีน โดยผ่านผู้เชี่ยวชาญด้านภาษาในการแปลและเรียบเรียง 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496207" y="1301748"/>
            <a:ext cx="3331726" cy="4647669"/>
            <a:chOff x="562902" y="1405404"/>
            <a:chExt cx="3110736" cy="4647669"/>
          </a:xfrm>
        </p:grpSpPr>
        <p:sp>
          <p:nvSpPr>
            <p:cNvPr id="65" name="Rounded Rectangle 64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</a:t>
              </a:r>
              <a:r>
                <a:rPr lang="en-US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</a:t>
              </a:r>
            </a:p>
            <a:p>
              <a:pPr algn="ctr"/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การออกแบบสารสนเทศเพื่อส่งเสริมการท่องเที่ยววัดใหญ่สุวรรณา</a:t>
              </a:r>
              <a:r>
                <a:rPr lang="th-TH" sz="1200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ราม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E799B584-DFA4-4E30-91AB-93E3F74291E0}"/>
                </a:ext>
              </a:extLst>
            </p:cNvPr>
            <p:cNvSpPr txBox="1"/>
            <p:nvPr/>
          </p:nvSpPr>
          <p:spPr>
            <a:xfrm>
              <a:off x="562902" y="2282810"/>
              <a:ext cx="3069082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  <a:buFont typeface="Wingdings" panose="05000000000000000000" pitchFamily="2" charset="2"/>
                <a:buChar char="v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นำข้อมูลจากการศึกษาเอกสาร งานวิจัย และการวิเคราะห์ข้อมูลจากแบบสอบถามเกี่ยวกับความต้องการสารสนเทศของนักท่องเที่ยว มาเป็นข้อมูลพื้นฐานในการออกแบบสารสนเทศ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lvl="1"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พัฒนาออกมาเป็น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</a:p>
            <a:p>
              <a:pPr marL="628650" lvl="1" indent="-171450"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  <a:buFont typeface="Courier New" panose="02070309020205020404" pitchFamily="49" charset="0"/>
                <a:buChar char="o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คู่มือ (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Book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Let)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ใน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รูปแบบสื่อสิ่งพิมพ์และสื่อ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อิเล็กทรอนิกส์</a:t>
              </a:r>
            </a:p>
            <a:p>
              <a:pPr marL="628650" lvl="1" indent="-171450"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  <a:buFont typeface="Courier New" panose="02070309020205020404" pitchFamily="49" charset="0"/>
                <a:buChar char="o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เทคโนโลยีเสมือนจริง (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Augmented Reality: AR)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ผ่านสื่อวิดีโอ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thaiDist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            </a:t>
              </a:r>
              <a:r>
                <a:rPr lang="th-TH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เนื้อหา</a:t>
              </a:r>
              <a:r>
                <a:rPr lang="th-TH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ประกอบด้วย 3 หัวข้อหลัก 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ได้แก่</a:t>
              </a:r>
            </a:p>
            <a:p>
              <a:pPr algn="thaiDist" defTabSz="685800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 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1) ข้อมูลพื้นฐานเกี่ยวกับวัดใหญ่สุวรรณาราม เช่น ประวัติความเป็นมา จุดเด่น และสิ่งอำนวยความสะดวก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thaiDist" defTabSz="685800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2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) การเตรียมตัวและการเดินทางท่องเที่ยว เช่น กิจกรรมเทศกาล แผนที่ เส้นทางการเดินทาง และเวลาเปิด-ปิด </a:t>
              </a:r>
              <a:endParaRPr lang="th-TH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thaiDist" defTabSz="685800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06000"/>
              </a:pP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	</a:t>
              </a:r>
              <a:r>
                <a:rPr lang="th-TH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3</a:t>
              </a:r>
              <a:r>
                <a: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) ช่องทางการติดต่อสอบถาม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32491" y="372929"/>
            <a:ext cx="5879823" cy="560531"/>
            <a:chOff x="447947" y="3710879"/>
            <a:chExt cx="2752725" cy="442426"/>
          </a:xfrm>
        </p:grpSpPr>
        <p:sp>
          <p:nvSpPr>
            <p:cNvPr id="16" name="Rounded Rectangle 15"/>
            <p:cNvSpPr/>
            <p:nvPr/>
          </p:nvSpPr>
          <p:spPr>
            <a:xfrm>
              <a:off x="447947" y="3710879"/>
              <a:ext cx="2752725" cy="4424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248" y="3772861"/>
              <a:ext cx="1816473" cy="332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ขั้นตอนการวิจัย 5 ขั้นตอน</a:t>
              </a:r>
              <a:endPara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161925" y="1123950"/>
            <a:ext cx="12439650" cy="5638800"/>
            <a:chOff x="-161925" y="1123950"/>
            <a:chExt cx="12439650" cy="5638800"/>
          </a:xfrm>
        </p:grpSpPr>
        <p:sp>
          <p:nvSpPr>
            <p:cNvPr id="2" name="Rectangle 1"/>
            <p:cNvSpPr/>
            <p:nvPr/>
          </p:nvSpPr>
          <p:spPr>
            <a:xfrm>
              <a:off x="-161925" y="1123950"/>
              <a:ext cx="12439650" cy="563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9" t="5605" r="1024" b="4346"/>
            <a:stretch/>
          </p:blipFill>
          <p:spPr bwMode="auto">
            <a:xfrm>
              <a:off x="506209" y="1761898"/>
              <a:ext cx="11321724" cy="405984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930161" y="1201230"/>
              <a:ext cx="569777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th-TH" sz="2800" b="1" dirty="0">
                  <a:solidFill>
                    <a:srgbClr val="C00000"/>
                  </a:solidFill>
                  <a:ea typeface="TH Sarabun PSK"/>
                  <a:cs typeface="TH SarabunPSK" panose="020B0500040200020003" pitchFamily="34" charset="-34"/>
                </a:rPr>
                <a:t>ตัวอย่างหนังสือเล่มเล็กในรูปแบบคู่มือ (</a:t>
              </a:r>
              <a:r>
                <a:rPr lang="en-US" sz="2800" b="1" dirty="0">
                  <a:solidFill>
                    <a:srgbClr val="C00000"/>
                  </a:solidFill>
                  <a:latin typeface="TH SarabunPSK" panose="020B0500040200020003" pitchFamily="34" charset="-34"/>
                  <a:ea typeface="TH Sarabun PSK"/>
                </a:rPr>
                <a:t>Book Let)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-71897" y="1134980"/>
            <a:ext cx="12439650" cy="5638800"/>
            <a:chOff x="-71897" y="1134980"/>
            <a:chExt cx="12439650" cy="5638800"/>
          </a:xfrm>
        </p:grpSpPr>
        <p:grpSp>
          <p:nvGrpSpPr>
            <p:cNvPr id="25" name="Group 24"/>
            <p:cNvGrpSpPr/>
            <p:nvPr/>
          </p:nvGrpSpPr>
          <p:grpSpPr>
            <a:xfrm>
              <a:off x="-71897" y="1134980"/>
              <a:ext cx="12439650" cy="5638800"/>
              <a:chOff x="-161925" y="1123950"/>
              <a:chExt cx="12439650" cy="56388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-161925" y="1123950"/>
                <a:ext cx="12439650" cy="563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253123" y="1201230"/>
                <a:ext cx="752475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th-TH" sz="2800" b="1" dirty="0">
                    <a:solidFill>
                      <a:srgbClr val="C00000"/>
                    </a:solidFill>
                    <a:ea typeface="TH Sarabun PSK"/>
                    <a:cs typeface="TH SarabunPSK" panose="020B0500040200020003" pitchFamily="34" charset="-34"/>
                  </a:rPr>
                  <a:t>ตัวอย่างสื่อวิดีโอแนะนำสิ่งสำคัญภายในวัดใหญ่สุวรรณาราม จังหวัดเพชรบุรี</a:t>
                </a:r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p:grpSp>
        <p:pic>
          <p:nvPicPr>
            <p:cNvPr id="29" name="Picture 28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151" y="1801730"/>
              <a:ext cx="7854315" cy="47047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roup 6"/>
          <p:cNvGrpSpPr/>
          <p:nvPr/>
        </p:nvGrpSpPr>
        <p:grpSpPr>
          <a:xfrm>
            <a:off x="-116911" y="1065489"/>
            <a:ext cx="12439650" cy="5686231"/>
            <a:chOff x="-116911" y="1065489"/>
            <a:chExt cx="12439650" cy="5686231"/>
          </a:xfrm>
        </p:grpSpPr>
        <p:grpSp>
          <p:nvGrpSpPr>
            <p:cNvPr id="32" name="Group 31"/>
            <p:cNvGrpSpPr/>
            <p:nvPr/>
          </p:nvGrpSpPr>
          <p:grpSpPr>
            <a:xfrm>
              <a:off x="-116911" y="1065489"/>
              <a:ext cx="12439650" cy="5686231"/>
              <a:chOff x="-161925" y="1076519"/>
              <a:chExt cx="12439650" cy="5686231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-161925" y="1123950"/>
                <a:ext cx="12439650" cy="5638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4736" y="1076519"/>
                <a:ext cx="84963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h-TH" sz="2400" b="1" dirty="0" smtClean="0">
                    <a:solidFill>
                      <a:srgbClr val="C00000"/>
                    </a:solidFill>
                    <a:latin typeface="TH Sarabun New" panose="020B0500040200020003" pitchFamily="34" charset="-34"/>
                    <a:ea typeface="TH Sarabun PSK"/>
                    <a:cs typeface="TH Sarabun New" panose="020B0500040200020003" pitchFamily="34" charset="-34"/>
                  </a:rPr>
                  <a:t>สื่อ</a:t>
                </a:r>
                <a:r>
                  <a:rPr lang="th-TH" sz="2400" b="1" dirty="0">
                    <a:solidFill>
                      <a:srgbClr val="C00000"/>
                    </a:solidFill>
                    <a:latin typeface="TH Sarabun New" panose="020B0500040200020003" pitchFamily="34" charset="-34"/>
                    <a:ea typeface="TH Sarabun PSK"/>
                    <a:cs typeface="TH Sarabun New" panose="020B0500040200020003" pitchFamily="34" charset="-34"/>
                  </a:rPr>
                  <a:t>วิดีโอบนหนังสือเล่มเล็กในรูปแบบคู่มือด้วยการใช้เทคโนโลยีเสมือนจริง (</a:t>
                </a:r>
                <a:r>
                  <a:rPr lang="en-US" sz="2400" b="1" dirty="0" smtClean="0">
                    <a:solidFill>
                      <a:srgbClr val="C00000"/>
                    </a:solidFill>
                    <a:latin typeface="TH Sarabun New" panose="020B0500040200020003" pitchFamily="34" charset="-34"/>
                    <a:ea typeface="TH Sarabun PSK"/>
                    <a:cs typeface="TH Sarabun New" panose="020B0500040200020003" pitchFamily="34" charset="-34"/>
                  </a:rPr>
                  <a:t>AR)</a:t>
                </a:r>
              </a:p>
              <a:p>
                <a:pPr algn="ctr"/>
                <a:r>
                  <a:rPr lang="th-TH" sz="24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โดยใช้โปรแกรมออนไลน์ โปรแกรมออนไลน์ </a:t>
                </a:r>
                <a:r>
                  <a:rPr lang="en-US" sz="2400" b="1" dirty="0" err="1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Artivive</a:t>
                </a:r>
                <a:r>
                  <a:rPr lang="en-US" sz="24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 </a:t>
                </a:r>
              </a:p>
            </p:txBody>
          </p:sp>
        </p:grpSp>
        <p:pic>
          <p:nvPicPr>
            <p:cNvPr id="36" name="Picture 3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8555" y="1874823"/>
              <a:ext cx="5776772" cy="47117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616289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ight Arrow 55"/>
          <p:cNvSpPr/>
          <p:nvPr/>
        </p:nvSpPr>
        <p:spPr>
          <a:xfrm>
            <a:off x="4728503" y="1556903"/>
            <a:ext cx="2014570" cy="326439"/>
          </a:xfrm>
          <a:prstGeom prst="rightArrow">
            <a:avLst>
              <a:gd name="adj1" fmla="val 50000"/>
              <a:gd name="adj2" fmla="val 101873"/>
            </a:avLst>
          </a:prstGeom>
          <a:noFill/>
          <a:ln w="28575">
            <a:solidFill>
              <a:srgbClr val="35A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6429375" y="1301748"/>
            <a:ext cx="5398558" cy="2528820"/>
            <a:chOff x="562902" y="1405404"/>
            <a:chExt cx="3110736" cy="2528820"/>
          </a:xfrm>
        </p:grpSpPr>
        <p:sp>
          <p:nvSpPr>
            <p:cNvPr id="65" name="Rounded Rectangle 64"/>
            <p:cNvSpPr/>
            <p:nvPr/>
          </p:nvSpPr>
          <p:spPr>
            <a:xfrm>
              <a:off x="743660" y="1405404"/>
              <a:ext cx="2929978" cy="7704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5A7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600" b="1" dirty="0" smtClean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ขั้นตอนที่ </a:t>
              </a:r>
              <a:r>
                <a:rPr lang="th-TH" sz="1600" b="1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5</a:t>
              </a:r>
              <a:endParaRPr lang="en-US" sz="1600" b="1" dirty="0" smtClean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  <a:p>
              <a:pPr algn="ctr"/>
              <a:r>
                <a:rPr lang="th-TH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ความพึงพอใจของนักท่องเที่ยวที่มีต่อสื่อสารสนเทศเพื่อส่งเสริมการท่องเที่ยววัดใหญ่สุวรรณาราม จังหวัดเพชรบุรี</a:t>
              </a:r>
              <a:endParaRPr lang="en-US" sz="1200" dirty="0">
                <a:solidFill>
                  <a:schemeClr val="accent4">
                    <a:lumMod val="75000"/>
                  </a:schemeClr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562902" y="2282810"/>
                  <a:ext cx="3069082" cy="16514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spcBef>
                      <a:spcPts val="600"/>
                    </a:spcBef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กลุ่มตัวอย่างเป็นนักท่องเที่ยวที่มาเที่ยวในวัดใหญ่สุวรรณาราม จังหวัดเพชรบุรี ระหว่างวันที่ 1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–31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ธันวาคม 2566 และ 1-5 มกราคม 2567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จำนวน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ea typeface="LINE Seed Sans TH" panose="020B0303020203020204" pitchFamily="34" charset="-34"/>
                      <a:cs typeface="LINE Seed Sans TH" panose="020B0303020203020204" pitchFamily="34" charset="-34"/>
                    </a:rPr>
                    <a:t>384 คน เครื่องมือที่ใช้เป็นแบบสอบถามความพึงพอใจของนักท่องเที่ยวที่มีต่อสื่อสารสนเทศเพื่อส่งเสริมการท่องเที่ยววัดใหญ่สุวรรณาราม จังหวัดเพชรบุรี</a:t>
                  </a:r>
                </a:p>
                <a:p>
                  <a:pPr marL="287338" indent="-287338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ความพึงพอใจโดยรวม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อยู่ในระดับ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มากที่สุด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90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0.85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พิจารณาเป็นรายด้าน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1.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หนังสือเล่มเล็ก มีความพึงพอใจมากที่สุด 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91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43</a:t>
                  </a:r>
                  <a:r>
                    <a:rPr lang="en-US" altLang="ko-KR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 </a:t>
                  </a:r>
                  <a:endParaRPr lang="th-TH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2. ส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ื่อวิดีโอ มีความพึงพอใจในระดับมากที่สุด </a:t>
                  </a:r>
                  <a:r>
                    <a:rPr lang="th-TH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th-TH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4.89</a:t>
                  </a:r>
                  <a:r>
                    <a:rPr lang="en-US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1.27</a:t>
                  </a:r>
                  <a:r>
                    <a:rPr lang="en-US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 </a:t>
                  </a:r>
                  <a:endParaRPr lang="th-TH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02" y="2282810"/>
                  <a:ext cx="3069082" cy="165141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15" t="-738" r="-573" b="-18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3032491" y="372929"/>
            <a:ext cx="5879823" cy="560531"/>
            <a:chOff x="447947" y="3710879"/>
            <a:chExt cx="2752725" cy="442426"/>
          </a:xfrm>
        </p:grpSpPr>
        <p:sp>
          <p:nvSpPr>
            <p:cNvPr id="16" name="Rounded Rectangle 15"/>
            <p:cNvSpPr/>
            <p:nvPr/>
          </p:nvSpPr>
          <p:spPr>
            <a:xfrm>
              <a:off x="447947" y="3710879"/>
              <a:ext cx="2752725" cy="4424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248" y="3772861"/>
              <a:ext cx="1816473" cy="332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450215" algn="l"/>
                  <a:tab pos="540385" algn="l"/>
                </a:tabLst>
              </a:pPr>
              <a:r>
                <a:rPr lang="th-TH" sz="2000" b="1" dirty="0" smtClean="0">
                  <a:solidFill>
                    <a:schemeClr val="bg1"/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rPr>
                <a:t>ขั้นตอนการวิจัย 5 ขั้นตอน (ต่อ)</a:t>
              </a:r>
              <a:endParaRPr lang="th-TH" sz="2000" b="1" dirty="0">
                <a:solidFill>
                  <a:schemeClr val="bg1"/>
                </a:solidFill>
                <a:latin typeface="LINE Seed Sans TH" panose="020B0303020203020204" pitchFamily="34" charset="-34"/>
                <a:ea typeface="LINE Seed Sans TH" panose="020B0303020203020204" pitchFamily="34" charset="-34"/>
                <a:cs typeface="LINE Seed Sans TH" panose="020B0303020203020204" pitchFamily="34" charset="-34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23529" y="1337657"/>
            <a:ext cx="4629472" cy="4970607"/>
            <a:chOff x="323529" y="1337657"/>
            <a:chExt cx="4629472" cy="4970607"/>
          </a:xfrm>
        </p:grpSpPr>
        <p:grpSp>
          <p:nvGrpSpPr>
            <p:cNvPr id="55" name="Group 54"/>
            <p:cNvGrpSpPr/>
            <p:nvPr/>
          </p:nvGrpSpPr>
          <p:grpSpPr>
            <a:xfrm>
              <a:off x="323529" y="1337657"/>
              <a:ext cx="4629472" cy="1894532"/>
              <a:chOff x="733626" y="1405404"/>
              <a:chExt cx="3979975" cy="1894532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743660" y="1405404"/>
                <a:ext cx="3969941" cy="7704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rgbClr val="35A7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1600" b="1" dirty="0" smtClean="0">
                    <a:solidFill>
                      <a:schemeClr val="accent4">
                        <a:lumMod val="7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ขั้นตอนที่ 4</a:t>
                </a:r>
              </a:p>
              <a:p>
                <a:pPr algn="ctr"/>
                <a:r>
                  <a:rPr lang="th-TH" sz="1200" dirty="0" smtClean="0">
                    <a:solidFill>
                      <a:schemeClr val="accent4">
                        <a:lumMod val="7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การศึกษา</a:t>
                </a:r>
                <a:r>
                  <a:rPr lang="th-TH" sz="1200" dirty="0">
                    <a:solidFill>
                      <a:schemeClr val="accent4">
                        <a:lumMod val="7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คุณภาพสื่อสารสนเทศเพื่อส่งเสริมการท่องเที่ยววัดใหญ่สุวรรณาราม จังหวัดเพชรบุรี</a:t>
                </a:r>
                <a:endParaRPr lang="en-US" sz="1200" dirty="0">
                  <a:solidFill>
                    <a:schemeClr val="accent4">
                      <a:lumMod val="75000"/>
                    </a:schemeClr>
                  </a:solidFill>
                  <a:latin typeface="LINE Seed Sans TH" panose="020B0303020203020204" pitchFamily="34" charset="-34"/>
                  <a:ea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E799B584-DFA4-4E30-91AB-93E3F74291E0}"/>
                  </a:ext>
                </a:extLst>
              </p:cNvPr>
              <p:cNvSpPr txBox="1"/>
              <p:nvPr/>
            </p:nvSpPr>
            <p:spPr>
              <a:xfrm>
                <a:off x="733626" y="2284273"/>
                <a:ext cx="378697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7338" indent="-287338" algn="thaiDist">
                  <a:buClr>
                    <a:schemeClr val="accent1">
                      <a:lumMod val="75000"/>
                    </a:schemeClr>
                  </a:buClr>
                  <a:buSzPct val="106000"/>
                  <a:buFont typeface="Wingdings" panose="05000000000000000000" pitchFamily="2" charset="2"/>
                  <a:buChar char="v"/>
                </a:pPr>
                <a:r>
                  <a:rPr lang="th-TH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โดยผู้เชี่ยวชาญ จำนวน </a:t>
                </a:r>
                <a:r>
                  <a: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ea typeface="LINE Seed Sans TH" panose="020B0303020203020204" pitchFamily="34" charset="-34"/>
                    <a:cs typeface="LINE Seed Sans TH" panose="020B0303020203020204" pitchFamily="34" charset="-34"/>
                  </a:rPr>
                  <a:t>5 คน ได้แก่ ผู้เชี่ยวชาญด้านการออกแบบสื่อประชาสัมพันธ์ 1 คน ด้านการออกแบบสารสนเทศ 2 คน และด้านสารสนเทศศาสตร์และดิจิทัลคอนเทนต์ จำนวน 2 คน เครื่องมือที่ใช้ในการวิจัย ได้แก่ สื่อสารสนเทศอิเล็กทรอนิกส์ และแบบประเมินคุณภาพสื่อสารสนเทศ </a:t>
                </a:r>
                <a:endParaRPr lang="th-TH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INE Seed Sans TH" panose="020B0303020203020204" pitchFamily="34" charset="-34"/>
                  <a:cs typeface="LINE Seed Sans TH" panose="020B0303020203020204" pitchFamily="34" charset="-34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id="{E799B584-DFA4-4E30-91AB-93E3F74291E0}"/>
                    </a:ext>
                  </a:extLst>
                </p:cNvPr>
                <p:cNvSpPr txBox="1"/>
                <p:nvPr/>
              </p:nvSpPr>
              <p:spPr>
                <a:xfrm>
                  <a:off x="323529" y="3340592"/>
                  <a:ext cx="4286571" cy="29676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7338" indent="-287338" algn="thaiDist">
                    <a:buClr>
                      <a:schemeClr val="accent1">
                        <a:lumMod val="75000"/>
                      </a:schemeClr>
                    </a:buClr>
                    <a:buSzPct val="106000"/>
                    <a:buFont typeface="Wingdings" panose="05000000000000000000" pitchFamily="2" charset="2"/>
                    <a:buChar char="v"/>
                  </a:pP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คุณภาพโดยรวมอยู่ในระดับดี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6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21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0.55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พิจารณา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เป็นราย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ด้าน</a:t>
                  </a: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พบว่า</a:t>
                  </a: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 1. 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คุณภาพของสื่อกราฟิกสำหรับหนังสือเล่มเล็กในรูปแบบ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คู่มือ อยู่ในระดับมากดี  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2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31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</a:t>
                  </a:r>
                  <a:r>
                    <a:rPr lang="th-TH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53</a:t>
                  </a:r>
                  <a:r>
                    <a:rPr lang="en-US" altLang="ko-KR" sz="105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 </a:t>
                  </a:r>
                  <a:endParaRPr lang="th-TH" altLang="ko-KR" sz="105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โดย ด้าน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การใช้งานเทคโนโลยีเสมือนจริง (</a:t>
                  </a:r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AR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มีคุณภาพในระดับดีมาก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4.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31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รองลงมาเป็นด้านเนื้อหา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44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และด้านการ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ออกแบบ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.16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endParaRPr lang="en-US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    2. 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คุณภาพของสื่อ</a:t>
                  </a:r>
                  <a:r>
                    <a:rPr lang="th-TH" altLang="ko-KR" sz="1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วิดีโอ อยู่</a:t>
                  </a: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ในระดับดี </a:t>
                  </a:r>
                  <a:r>
                    <a:rPr lang="th-TH" altLang="ko-KR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x</m:t>
                          </m:r>
                        </m:e>
                      </m:acc>
                    </m:oMath>
                  </a14:m>
                  <a:r>
                    <a:rPr lang="en-US" altLang="ko-KR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th-TH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4.10</a:t>
                  </a:r>
                  <a:r>
                    <a:rPr lang="en-US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, </a:t>
                  </a:r>
                  <a:r>
                    <a:rPr lang="en-US" altLang="ko-KR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S.D. = </a:t>
                  </a:r>
                  <a:r>
                    <a:rPr lang="th-TH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0.56</a:t>
                  </a:r>
                  <a:r>
                    <a:rPr lang="en-US" altLang="ko-KR" sz="11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 </a:t>
                  </a:r>
                  <a:endParaRPr lang="th-TH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endParaRPr lang="th-TH" altLang="ko-KR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  <a:p>
                  <a:pPr algn="thaiDist" defTabSz="514350">
                    <a:buClr>
                      <a:schemeClr val="accent1">
                        <a:lumMod val="75000"/>
                      </a:schemeClr>
                    </a:buClr>
                    <a:buSzPct val="106000"/>
                  </a:pPr>
                  <a:r>
                    <a:rPr lang="th-TH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		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โดย ด้านการใช้ภาษาเพื่อนำเสนอเนื้อหา มีคุณภาพในระดับ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ดี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4.20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รองลงมาเป็นด้านเนื้อหา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4.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16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r>
                    <a:rPr lang="th-TH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และด้านการ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ใช้เสียง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h-TH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LINE Seed Sans TH" panose="020B0303020203020204" pitchFamily="34" charset="-34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 = 4</a:t>
                  </a:r>
                  <a:r>
                    <a:rPr lang="th-TH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.05</a:t>
                  </a:r>
                  <a:r>
                    <a:rPr lang="en-US" altLang="ko-KR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INE Seed Sans TH" panose="020B0303020203020204" pitchFamily="34" charset="-34"/>
                      <a:cs typeface="LINE Seed Sans TH" panose="020B0303020203020204" pitchFamily="34" charset="-34"/>
                    </a:rPr>
                    <a:t>) </a:t>
                  </a:r>
                  <a:endParaRPr lang="th-TH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NE Seed Sans TH" panose="020B0303020203020204" pitchFamily="34" charset="-34"/>
                    <a:cs typeface="LINE Seed Sans TH" panose="020B0303020203020204" pitchFamily="34" charset="-34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799B584-DFA4-4E30-91AB-93E3F7429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9" y="3340592"/>
                  <a:ext cx="4286571" cy="296767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1991" b="-6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 descr="C:\Users\danie\Downloads\Needs Assessment\pic1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434" y="102849"/>
              <a:ext cx="6841066" cy="66694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230654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theme/theme1.xml><?xml version="1.0" encoding="utf-8"?>
<a:theme xmlns:a="http://schemas.openxmlformats.org/drawingml/2006/main" name="Contents Slide Master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628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11402</TotalTime>
  <Words>3667</Words>
  <Application>Microsoft Office PowerPoint</Application>
  <PresentationFormat>Widescreen</PresentationFormat>
  <Paragraphs>406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 Unicode MS</vt:lpstr>
      <vt:lpstr>Arial</vt:lpstr>
      <vt:lpstr>Calibri</vt:lpstr>
      <vt:lpstr>Cambria Math</vt:lpstr>
      <vt:lpstr>Courier New</vt:lpstr>
      <vt:lpstr>LINE Seed Sans TH</vt:lpstr>
      <vt:lpstr>TH Sarabun New</vt:lpstr>
      <vt:lpstr>TH Sarabun PSK</vt:lpstr>
      <vt:lpstr>TH SarabunPSK</vt:lpstr>
      <vt:lpstr>Wingdings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Microsoft account</cp:lastModifiedBy>
  <cp:revision>144</cp:revision>
  <dcterms:created xsi:type="dcterms:W3CDTF">2020-01-20T05:08:25Z</dcterms:created>
  <dcterms:modified xsi:type="dcterms:W3CDTF">2025-09-04T06:01:57Z</dcterms:modified>
</cp:coreProperties>
</file>